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1/24/2020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8037" y="2070293"/>
            <a:ext cx="5286584" cy="2195452"/>
          </a:xfrm>
        </p:spPr>
        <p:txBody>
          <a:bodyPr>
            <a:normAutofit/>
          </a:bodyPr>
          <a:lstStyle/>
          <a:p>
            <a:r>
              <a:rPr lang="sr-Cyrl-CS" sz="3600" dirty="0">
                <a:solidFill>
                  <a:schemeClr val="tx1"/>
                </a:solidFill>
              </a:rPr>
              <a:t>ПОБОЉШАЊЕ СЛИКЕ У ПРОСТОРНОМ ДОМЕНУ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2" y="412669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sr-Cyrl-CS" dirty="0">
                <a:solidFill>
                  <a:schemeClr val="tx1"/>
                </a:solidFill>
              </a:rPr>
              <a:t>Александра Милошевић 571/2016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6A8B-6980-4790-85DE-FA412E95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09" y="519930"/>
            <a:ext cx="11296185" cy="1371600"/>
          </a:xfrm>
        </p:spPr>
        <p:txBody>
          <a:bodyPr/>
          <a:lstStyle/>
          <a:p>
            <a:r>
              <a:rPr lang="sr-Latn-CS" dirty="0"/>
              <a:t>Неке основне функције трансформације интензитета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3AACF-2803-47CE-A70A-B5A20DFA1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1800" dirty="0"/>
              <a:t>Log </a:t>
            </a:r>
            <a:r>
              <a:rPr lang="sr-Cyrl-CS" sz="1800" dirty="0"/>
              <a:t>трансформација</a:t>
            </a:r>
          </a:p>
          <a:p>
            <a:pPr marL="0" indent="0">
              <a:buNone/>
            </a:pPr>
            <a:r>
              <a:rPr lang="en-US" sz="1800" dirty="0"/>
              <a:t>   </a:t>
            </a:r>
            <a:r>
              <a:rPr lang="sr-Cyrl-CS" sz="1800" dirty="0"/>
              <a:t>    </a:t>
            </a:r>
            <a:r>
              <a:rPr lang="en-US" sz="1800" dirty="0"/>
              <a:t> ♥ </a:t>
            </a:r>
            <a:r>
              <a:rPr lang="pt-BR" sz="1800" dirty="0"/>
              <a:t>s = c log(1 + r)</a:t>
            </a:r>
          </a:p>
          <a:p>
            <a:pPr marL="0" indent="0">
              <a:buNone/>
            </a:pPr>
            <a:r>
              <a:rPr lang="en-US" sz="1800" dirty="0"/>
              <a:t>        ♥ </a:t>
            </a:r>
            <a:r>
              <a:rPr lang="sr-Latn-RS" sz="1800" dirty="0"/>
              <a:t>c</a:t>
            </a:r>
            <a:r>
              <a:rPr lang="sr-Cyrl-CS" sz="1800" dirty="0"/>
              <a:t> је константа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CS" sz="1800" dirty="0"/>
              <a:t>Мапира уски распон вредности ниског интензитета на улазу у широк распон излазних нивоа</a:t>
            </a:r>
            <a:endParaRPr lang="sr-Cyrl-C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CS" sz="1800" dirty="0"/>
              <a:t>Супротно је за веће вредности улазних нивоа </a:t>
            </a:r>
            <a:endParaRPr lang="sr-Cyrl-C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CS" sz="1800" dirty="0"/>
              <a:t>Прошир</a:t>
            </a:r>
            <a:r>
              <a:rPr lang="sr-Cyrl-CS" sz="1800" dirty="0"/>
              <a:t>ује</a:t>
            </a:r>
            <a:r>
              <a:rPr lang="sr-Latn-CS" sz="1800" dirty="0"/>
              <a:t> вредности тамних пиксела на слици док компримира вредности вишег ниво</a:t>
            </a:r>
            <a:r>
              <a:rPr lang="sr-Cyrl-CS" sz="1800" dirty="0"/>
              <a:t>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CS" sz="1800" dirty="0"/>
              <a:t>Компримира динамички распон слика са великим варијацијама у вредностима пиксела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3453979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4A9A-9D94-47F6-A7A2-05DC5FE21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13" y="519931"/>
            <a:ext cx="11184673" cy="1371600"/>
          </a:xfrm>
        </p:spPr>
        <p:txBody>
          <a:bodyPr/>
          <a:lstStyle/>
          <a:p>
            <a:r>
              <a:rPr lang="sr-Latn-CS" dirty="0"/>
              <a:t>Неке основне функције трансформације интензитета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862B0C-C865-4AEF-A028-82667FB1A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8" y="2086677"/>
            <a:ext cx="8966261" cy="3968208"/>
          </a:xfrm>
        </p:spPr>
      </p:pic>
    </p:spTree>
    <p:extLst>
      <p:ext uri="{BB962C8B-B14F-4D97-AF65-F5344CB8AC3E}">
        <p14:creationId xmlns:p14="http://schemas.microsoft.com/office/powerpoint/2010/main" val="25728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4A08-90F1-4AF8-9472-E53AF886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2077"/>
            <a:ext cx="10058400" cy="1371600"/>
          </a:xfrm>
        </p:spPr>
        <p:txBody>
          <a:bodyPr/>
          <a:lstStyle/>
          <a:p>
            <a:pPr algn="ctr"/>
            <a:r>
              <a:rPr lang="sr-Latn-RS" dirty="0"/>
              <a:t>Log </a:t>
            </a:r>
            <a:r>
              <a:rPr lang="sr-Cyrl-CS" dirty="0"/>
              <a:t>трансформација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ECF93-17B7-4AE8-BBB4-ECE33F10E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29" y="1260088"/>
            <a:ext cx="7977141" cy="5128162"/>
          </a:xfrm>
        </p:spPr>
      </p:pic>
    </p:spTree>
    <p:extLst>
      <p:ext uri="{BB962C8B-B14F-4D97-AF65-F5344CB8AC3E}">
        <p14:creationId xmlns:p14="http://schemas.microsoft.com/office/powerpoint/2010/main" val="2089598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9B10-05E5-4F6E-9062-D075D8C8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17" y="553385"/>
            <a:ext cx="11296186" cy="1371600"/>
          </a:xfrm>
        </p:spPr>
        <p:txBody>
          <a:bodyPr/>
          <a:lstStyle/>
          <a:p>
            <a:r>
              <a:rPr lang="sr-Latn-CS" dirty="0"/>
              <a:t>Неке основне функције трансформације интензитета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D80EF-51CB-4601-B5E8-9B4D2F71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09695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1800" dirty="0"/>
              <a:t>Power Law (</a:t>
            </a:r>
            <a:r>
              <a:rPr lang="sr-Cyrl-CS" sz="1800" dirty="0"/>
              <a:t>снага моћи)</a:t>
            </a:r>
            <a:r>
              <a:rPr lang="sr-Latn-RS" sz="1800" dirty="0"/>
              <a:t> (Gamma)</a:t>
            </a:r>
            <a:r>
              <a:rPr lang="sr-Cyrl-CS" sz="1800" dirty="0"/>
              <a:t> трансформација</a:t>
            </a:r>
          </a:p>
          <a:p>
            <a:pPr marL="0" indent="0">
              <a:buNone/>
            </a:pPr>
            <a:r>
              <a:rPr lang="sr-Cyrl-CS" sz="1800" dirty="0"/>
              <a:t>    ♥ </a:t>
            </a:r>
            <a:r>
              <a:rPr lang="sr-Latn-RS" sz="1800" dirty="0"/>
              <a:t>s = c r</a:t>
            </a:r>
            <a:r>
              <a:rPr lang="sr-Latn-CS" sz="1800" baseline="30000" dirty="0"/>
              <a:t>γ</a:t>
            </a:r>
            <a:r>
              <a:rPr lang="sr-Cyrl-CS" sz="1800" dirty="0"/>
              <a:t>    </a:t>
            </a:r>
            <a:endParaRPr lang="sr-Latn-RS" sz="1800" dirty="0"/>
          </a:p>
          <a:p>
            <a:pPr marL="0" indent="0">
              <a:buNone/>
            </a:pPr>
            <a:r>
              <a:rPr lang="sr-Latn-RS" sz="1800" dirty="0"/>
              <a:t>    </a:t>
            </a:r>
            <a:r>
              <a:rPr lang="sr-Cyrl-CS" sz="1800" dirty="0"/>
              <a:t>♥ </a:t>
            </a:r>
            <a:r>
              <a:rPr lang="en-US" sz="1800" dirty="0"/>
              <a:t>c </a:t>
            </a:r>
            <a:r>
              <a:rPr lang="sr-Cyrl-CS" sz="1800" dirty="0"/>
              <a:t>и</a:t>
            </a:r>
            <a:r>
              <a:rPr lang="en-US" sz="1800" dirty="0"/>
              <a:t> γ</a:t>
            </a:r>
            <a:r>
              <a:rPr lang="sr-Cyrl-CS" sz="1800" dirty="0"/>
              <a:t> су обе позитивне константе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CS" sz="1800" dirty="0"/>
              <a:t>Са фракцијским вредностима (0 &lt;γ &lt;1) гама</a:t>
            </a:r>
            <a:r>
              <a:rPr lang="sr-Cyrl-CS" sz="1800" dirty="0"/>
              <a:t> ће направити мапу</a:t>
            </a:r>
            <a:r>
              <a:rPr lang="sr-Latn-CS" sz="1800" dirty="0"/>
              <a:t> уск</a:t>
            </a:r>
            <a:r>
              <a:rPr lang="sr-Cyrl-CS" sz="1800" dirty="0"/>
              <a:t>ог</a:t>
            </a:r>
            <a:r>
              <a:rPr lang="sr-Latn-CS" sz="1800" dirty="0"/>
              <a:t> распон</a:t>
            </a:r>
            <a:r>
              <a:rPr lang="sr-Cyrl-CS" sz="1800" dirty="0"/>
              <a:t>а</a:t>
            </a:r>
            <a:r>
              <a:rPr lang="sr-Latn-CS" sz="1800" dirty="0"/>
              <a:t> тамних улазних вредности у шири опсег излазних вредности, с тим да је супротно за више</a:t>
            </a:r>
            <a:r>
              <a:rPr lang="sr-Cyrl-CS" sz="1800" dirty="0"/>
              <a:t> </a:t>
            </a:r>
            <a:r>
              <a:rPr lang="sr-Latn-CS" sz="1800" dirty="0"/>
              <a:t>вредности (γ&gt; 1) улазних нивоа.</a:t>
            </a:r>
            <a:endParaRPr lang="sr-Cyrl-C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CS" sz="1800" dirty="0"/>
              <a:t>C=gamma</a:t>
            </a:r>
            <a:r>
              <a:rPr lang="sr-Cyrl-CS" sz="1800" dirty="0"/>
              <a:t>=</a:t>
            </a:r>
            <a:r>
              <a:rPr lang="sr-Latn-CS" sz="1800" dirty="0"/>
              <a:t>1 значи да се ради о трансформацији идентитета.</a:t>
            </a:r>
            <a:endParaRPr lang="sr-Cyrl-C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CS" sz="1800" dirty="0"/>
              <a:t>Различити уређаји који се користе за снимање слике, штампање и приказ одговарају у складу са законом о напајању.</a:t>
            </a:r>
            <a:endParaRPr lang="sr-Cyrl-C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CS" sz="1800" dirty="0"/>
              <a:t>Процес коришћен за исправљање ових феномена реакције на </a:t>
            </a:r>
            <a:r>
              <a:rPr lang="sr-Latn-RS" sz="1800" dirty="0"/>
              <a:t>power low (</a:t>
            </a:r>
            <a:r>
              <a:rPr lang="sr-Latn-CS" sz="1800" dirty="0"/>
              <a:t>снагу моћи) назива се гама корекција.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3968019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9AE8-B3ED-4713-BC34-5BCBBEE0A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308382"/>
            <a:ext cx="11229278" cy="1371600"/>
          </a:xfrm>
        </p:spPr>
        <p:txBody>
          <a:bodyPr/>
          <a:lstStyle/>
          <a:p>
            <a:r>
              <a:rPr lang="sr-Latn-CS" dirty="0"/>
              <a:t>Неке основне функције трансформације интензитета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54A61-CB2A-44B9-9CDA-B9A2FBC78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410" y="2014194"/>
            <a:ext cx="10058400" cy="38496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1800" dirty="0"/>
              <a:t>Power Law (</a:t>
            </a:r>
            <a:r>
              <a:rPr lang="sr-Cyrl-CS" sz="1800" dirty="0"/>
              <a:t>снага моћи)</a:t>
            </a:r>
            <a:r>
              <a:rPr lang="sr-Latn-RS" sz="1800" dirty="0"/>
              <a:t> </a:t>
            </a:r>
            <a:endParaRPr lang="sr-Cyrl-CS" sz="1800" dirty="0"/>
          </a:p>
          <a:p>
            <a:pPr marL="0" indent="0">
              <a:buNone/>
            </a:pPr>
            <a:r>
              <a:rPr lang="sr-Latn-RS" sz="1800" dirty="0"/>
              <a:t>(Gamma)</a:t>
            </a:r>
            <a:r>
              <a:rPr lang="sr-Cyrl-CS" sz="1800" dirty="0"/>
              <a:t> трансформација</a:t>
            </a:r>
          </a:p>
          <a:p>
            <a:pPr marL="0" indent="0">
              <a:buNone/>
            </a:pPr>
            <a:endParaRPr lang="sr-Latn-R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93363-3D20-4FBB-8C53-D1EED0059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401" y="1657397"/>
            <a:ext cx="7637287" cy="474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03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926EE-A44E-414F-887C-96D5A8AF3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84" y="457200"/>
            <a:ext cx="11218127" cy="1371600"/>
          </a:xfrm>
        </p:spPr>
        <p:txBody>
          <a:bodyPr/>
          <a:lstStyle/>
          <a:p>
            <a:r>
              <a:rPr lang="sr-Latn-CS" dirty="0"/>
              <a:t>Неке основне функције трансформације интензитета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A7936-660B-4F22-9D1F-BDB278A06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99" y="1750740"/>
            <a:ext cx="7116002" cy="4650060"/>
          </a:xfrm>
        </p:spPr>
      </p:pic>
    </p:spTree>
    <p:extLst>
      <p:ext uri="{BB962C8B-B14F-4D97-AF65-F5344CB8AC3E}">
        <p14:creationId xmlns:p14="http://schemas.microsoft.com/office/powerpoint/2010/main" val="1376603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417E-00D1-453B-B304-8F5B82E4B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642594"/>
            <a:ext cx="11195824" cy="1371600"/>
          </a:xfrm>
        </p:spPr>
        <p:txBody>
          <a:bodyPr/>
          <a:lstStyle/>
          <a:p>
            <a:r>
              <a:rPr lang="sr-Latn-CS" dirty="0"/>
              <a:t>Неке основне функције трансформације интензитета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4BDFC-040E-4161-AC1C-0E2465546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1800" dirty="0"/>
              <a:t>Power Law (</a:t>
            </a:r>
            <a:r>
              <a:rPr lang="sr-Cyrl-CS" sz="1800" dirty="0"/>
              <a:t>снага моћи)</a:t>
            </a:r>
            <a:r>
              <a:rPr lang="sr-Latn-RS" sz="1800" dirty="0"/>
              <a:t> (Gamma)</a:t>
            </a:r>
            <a:r>
              <a:rPr lang="sr-Cyrl-CS" sz="1800" dirty="0"/>
              <a:t> трансформација</a:t>
            </a:r>
          </a:p>
          <a:p>
            <a:pPr marL="0" indent="0">
              <a:buNone/>
            </a:pPr>
            <a:r>
              <a:rPr lang="sr-Cyrl-CS" sz="1800" dirty="0"/>
              <a:t>   ♥ </a:t>
            </a:r>
            <a:r>
              <a:rPr lang="sr-Latn-CS" sz="1800" dirty="0"/>
              <a:t>Слике које нису исправно исправљене изгледају или из</a:t>
            </a:r>
            <a:r>
              <a:rPr lang="sr-Cyrl-CS" sz="1800" dirty="0"/>
              <a:t>бледело</a:t>
            </a:r>
            <a:r>
              <a:rPr lang="sr-Latn-CS" sz="1800" dirty="0"/>
              <a:t> или претамн</a:t>
            </a:r>
            <a:r>
              <a:rPr lang="sr-Cyrl-CS" sz="1800" dirty="0"/>
              <a:t>о.</a:t>
            </a:r>
          </a:p>
          <a:p>
            <a:pPr marL="0" indent="0">
              <a:buNone/>
            </a:pPr>
            <a:r>
              <a:rPr lang="sr-Cyrl-CS" sz="1800" dirty="0"/>
              <a:t>   ♥ </a:t>
            </a:r>
            <a:r>
              <a:rPr lang="sr-Latn-CS" sz="1800" dirty="0"/>
              <a:t>Различита гама мења не само интензитет, већ и однос црвене према зеленој и </a:t>
            </a:r>
            <a:r>
              <a:rPr lang="sr-Cyrl-CS" sz="1800" dirty="0"/>
              <a:t>   </a:t>
            </a:r>
            <a:r>
              <a:rPr lang="sr-Latn-CS" sz="1800" dirty="0"/>
              <a:t>плавој у сликама у боји.</a:t>
            </a:r>
            <a:endParaRPr lang="sr-Cyrl-CS" sz="1800" dirty="0"/>
          </a:p>
          <a:p>
            <a:pPr marL="0" indent="0">
              <a:buNone/>
            </a:pPr>
            <a:r>
              <a:rPr lang="sr-Cyrl-CS" sz="1800" dirty="0"/>
              <a:t>   ♥ </a:t>
            </a:r>
            <a:r>
              <a:rPr lang="sr-Latn-CS" sz="1800" dirty="0"/>
              <a:t>Корекција гам</a:t>
            </a:r>
            <a:r>
              <a:rPr lang="sr-Cyrl-CS" sz="1800" dirty="0"/>
              <a:t>е</a:t>
            </a:r>
            <a:r>
              <a:rPr lang="sr-Latn-CS" sz="1800" dirty="0"/>
              <a:t> постаје све значајнија, као и употреба дигиталних слика путем интернета.</a:t>
            </a:r>
            <a:endParaRPr lang="sr-Cyrl-CS" sz="1800" dirty="0"/>
          </a:p>
          <a:p>
            <a:pPr marL="0" indent="0">
              <a:buNone/>
            </a:pPr>
            <a:r>
              <a:rPr lang="sr-Cyrl-CS" sz="1800" dirty="0"/>
              <a:t>   ♥ </a:t>
            </a:r>
            <a:r>
              <a:rPr lang="sr-Latn-CS" sz="1800" dirty="0"/>
              <a:t>Корисно за манипулацију контрастом опште намене.</a:t>
            </a:r>
            <a:endParaRPr lang="sr-Cyrl-CS" sz="1800" dirty="0"/>
          </a:p>
          <a:p>
            <a:pPr marL="0" indent="0">
              <a:buNone/>
            </a:pPr>
            <a:r>
              <a:rPr lang="sr-Cyrl-CS" sz="1800" dirty="0"/>
              <a:t>   ♥ </a:t>
            </a:r>
            <a:r>
              <a:rPr lang="sr-Latn-CS" sz="1800" dirty="0"/>
              <a:t>Примените гама корекцију на CRT (телевизији, монитору), штампачима, скенерима итд.</a:t>
            </a:r>
            <a:endParaRPr lang="sr-Cyrl-CS" sz="1800" dirty="0"/>
          </a:p>
          <a:p>
            <a:pPr marL="0" indent="0">
              <a:buNone/>
            </a:pPr>
            <a:r>
              <a:rPr lang="sr-Cyrl-CS" sz="1800" dirty="0"/>
              <a:t>   ♥ </a:t>
            </a:r>
            <a:r>
              <a:rPr lang="sr-Latn-CS" sz="1800" dirty="0"/>
              <a:t>Вредност гам</a:t>
            </a:r>
            <a:r>
              <a:rPr lang="sr-Cyrl-CS" sz="1800" dirty="0"/>
              <a:t>е</a:t>
            </a:r>
            <a:r>
              <a:rPr lang="sr-Latn-CS" sz="1800" dirty="0"/>
              <a:t> зависи од уређаја.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981053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5B6A-4E1E-403D-B431-75900BD7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07" y="642594"/>
            <a:ext cx="11173522" cy="1371600"/>
          </a:xfrm>
        </p:spPr>
        <p:txBody>
          <a:bodyPr/>
          <a:lstStyle/>
          <a:p>
            <a:r>
              <a:rPr lang="sr-Latn-CS" dirty="0"/>
              <a:t>Неке основне функције трансформације интензитета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299572-A660-476F-AE02-DF7C0318E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722" y="2014194"/>
            <a:ext cx="6456556" cy="4347189"/>
          </a:xfrm>
        </p:spPr>
      </p:pic>
    </p:spTree>
    <p:extLst>
      <p:ext uri="{BB962C8B-B14F-4D97-AF65-F5344CB8AC3E}">
        <p14:creationId xmlns:p14="http://schemas.microsoft.com/office/powerpoint/2010/main" val="1320715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D7D49-21F4-489F-B6D0-B9FC0BDB3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15" y="553384"/>
            <a:ext cx="11218126" cy="1371600"/>
          </a:xfrm>
        </p:spPr>
        <p:txBody>
          <a:bodyPr/>
          <a:lstStyle/>
          <a:p>
            <a:r>
              <a:rPr lang="sr-Latn-CS" dirty="0"/>
              <a:t>Неке основне функције трансформације интензитета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582CE0-5F81-45B5-8BB7-8A289967A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672" y="1924984"/>
            <a:ext cx="6064655" cy="4408908"/>
          </a:xfrm>
        </p:spPr>
      </p:pic>
    </p:spTree>
    <p:extLst>
      <p:ext uri="{BB962C8B-B14F-4D97-AF65-F5344CB8AC3E}">
        <p14:creationId xmlns:p14="http://schemas.microsoft.com/office/powerpoint/2010/main" val="4068939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1465-387B-4F3E-98A7-94EFDD1D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642594"/>
            <a:ext cx="11206976" cy="1371600"/>
          </a:xfrm>
        </p:spPr>
        <p:txBody>
          <a:bodyPr/>
          <a:lstStyle/>
          <a:p>
            <a:r>
              <a:rPr lang="sr-Cyrl-CS" dirty="0"/>
              <a:t>Комадно-линеарне функције трансформације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3E1B-DF90-4C28-87A3-1D556101C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65782"/>
            <a:ext cx="10058400" cy="38496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Cyrl-CS" sz="1800" dirty="0"/>
              <a:t>Контрастно истезање</a:t>
            </a:r>
          </a:p>
          <a:p>
            <a:pPr marL="0" indent="0">
              <a:buNone/>
            </a:pPr>
            <a:r>
              <a:rPr lang="sr-Cyrl-CS" sz="1800" dirty="0"/>
              <a:t>   </a:t>
            </a:r>
            <a:r>
              <a:rPr lang="sr-Latn-CS" sz="1800" dirty="0"/>
              <a:t>♥</a:t>
            </a:r>
            <a:r>
              <a:rPr lang="sr-Cyrl-CS" sz="1800" dirty="0"/>
              <a:t> </a:t>
            </a:r>
            <a:r>
              <a:rPr lang="sr-Latn-CS" sz="1800" dirty="0"/>
              <a:t>Слике са ниским контрастом могу бити резултат слабе осветљености.</a:t>
            </a:r>
            <a:br>
              <a:rPr lang="sr-Latn-CS" sz="1800" dirty="0"/>
            </a:br>
            <a:r>
              <a:rPr lang="sr-Cyrl-CS" sz="1800" dirty="0"/>
              <a:t>   </a:t>
            </a:r>
            <a:r>
              <a:rPr lang="sr-Latn-CS" sz="1800" dirty="0"/>
              <a:t>♥ Недостатак динамичког распона у сензору за снимање или чак погрешна поставка отвора бленде током снимања слике.</a:t>
            </a:r>
            <a:br>
              <a:rPr lang="sr-Latn-CS" sz="1800" dirty="0"/>
            </a:br>
            <a:r>
              <a:rPr lang="sr-Cyrl-CS" sz="1800" dirty="0"/>
              <a:t>   </a:t>
            </a:r>
            <a:r>
              <a:rPr lang="sr-Latn-CS" sz="1800" dirty="0"/>
              <a:t>♥ Прошир</a:t>
            </a:r>
            <a:r>
              <a:rPr lang="sr-Cyrl-CS" sz="1800" dirty="0"/>
              <a:t>и</a:t>
            </a:r>
            <a:r>
              <a:rPr lang="sr-Latn-CS" sz="1800" dirty="0"/>
              <a:t> распон нивоа интензитета на слици тако да обухвата пуни распон интензитета уређаја за приказивање.</a:t>
            </a:r>
            <a:br>
              <a:rPr lang="sr-Latn-CS" sz="1800" dirty="0"/>
            </a:br>
            <a:r>
              <a:rPr lang="sr-Cyrl-CS" sz="1800" dirty="0"/>
              <a:t>   </a:t>
            </a:r>
            <a:r>
              <a:rPr lang="sr-Latn-CS" sz="1800" dirty="0"/>
              <a:t>♥</a:t>
            </a:r>
            <a:r>
              <a:rPr lang="sr-Cyrl-CS" sz="1800" dirty="0"/>
              <a:t> </a:t>
            </a:r>
            <a:r>
              <a:rPr lang="sr-Latn-CS" sz="1800" dirty="0"/>
              <a:t>Контрастно истезање се добија подешавањем</a:t>
            </a:r>
            <a:r>
              <a:rPr lang="sr-Cyrl-CS" sz="1800" dirty="0"/>
              <a:t>:</a:t>
            </a:r>
          </a:p>
          <a:p>
            <a:pPr marL="0" indent="0">
              <a:buNone/>
            </a:pPr>
            <a:r>
              <a:rPr lang="sr-Cyrl-CS" sz="1800" dirty="0"/>
              <a:t>       </a:t>
            </a:r>
            <a:r>
              <a:rPr lang="sr-Latn-RS" sz="1800" dirty="0"/>
              <a:t>(r1,s1) = (rmin , 0) </a:t>
            </a:r>
            <a:r>
              <a:rPr lang="sr-Cyrl-CS" sz="1800" dirty="0"/>
              <a:t>и</a:t>
            </a:r>
            <a:r>
              <a:rPr lang="sr-Latn-RS" sz="1800" dirty="0"/>
              <a:t> (r2,s2) = (rmax , L-1)</a:t>
            </a:r>
          </a:p>
        </p:txBody>
      </p:sp>
    </p:spTree>
    <p:extLst>
      <p:ext uri="{BB962C8B-B14F-4D97-AF65-F5344CB8AC3E}">
        <p14:creationId xmlns:p14="http://schemas.microsoft.com/office/powerpoint/2010/main" val="4050695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07FE-032E-47E5-B618-60777367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CS" dirty="0"/>
              <a:t>Просторне операције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E2F9F-F07F-47A8-9CC3-FA935EBFD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r-Latn-CS" sz="1800" dirty="0"/>
              <a:t>- Операција са једним пикселом (Трансформација интензитета):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CS" sz="1800" dirty="0"/>
              <a:t> Негативна слика, контрастно истезање итд.</a:t>
            </a:r>
          </a:p>
          <a:p>
            <a:pPr marL="0" indent="0">
              <a:buNone/>
            </a:pPr>
            <a:r>
              <a:rPr lang="sr-Latn-CS" sz="1800" dirty="0"/>
              <a:t>- </a:t>
            </a:r>
            <a:r>
              <a:rPr lang="ru-RU" sz="1800" dirty="0"/>
              <a:t>Операције суседства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 Просечни филтер, средње филтрирање итд.</a:t>
            </a:r>
          </a:p>
          <a:p>
            <a:pPr marL="0" indent="0">
              <a:buNone/>
            </a:pPr>
            <a:r>
              <a:rPr lang="ru-RU" sz="1800" dirty="0"/>
              <a:t>- Геометријске просторне трансформације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800" dirty="0"/>
              <a:t> Скалирање, ротација, </a:t>
            </a:r>
            <a:r>
              <a:rPr lang="sr-Cyrl-CS" sz="1800" dirty="0"/>
              <a:t>транслација,</a:t>
            </a:r>
            <a:r>
              <a:rPr lang="ru-RU" sz="1800" dirty="0"/>
              <a:t> итд.</a:t>
            </a:r>
            <a:endParaRPr lang="sr-Latn-CS" sz="1800" dirty="0"/>
          </a:p>
          <a:p>
            <a:pPr>
              <a:buFont typeface="Wingdings" panose="05000000000000000000" pitchFamily="2" charset="2"/>
              <a:buChar char="ü"/>
            </a:pP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767118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C3594-85D9-4BA0-BDB6-5E712F4E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415" y="508779"/>
            <a:ext cx="10058400" cy="1371600"/>
          </a:xfrm>
        </p:spPr>
        <p:txBody>
          <a:bodyPr/>
          <a:lstStyle/>
          <a:p>
            <a:r>
              <a:rPr lang="sr-Cyrl-CS" dirty="0"/>
              <a:t>Комадно-линеарне функције трансформације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B7F873-56EE-4EFB-B8BA-030020D91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066" y="1880379"/>
            <a:ext cx="6313868" cy="4345387"/>
          </a:xfrm>
        </p:spPr>
      </p:pic>
    </p:spTree>
    <p:extLst>
      <p:ext uri="{BB962C8B-B14F-4D97-AF65-F5344CB8AC3E}">
        <p14:creationId xmlns:p14="http://schemas.microsoft.com/office/powerpoint/2010/main" val="2177226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9980-1392-4B1B-BD09-6C7EA958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810" y="575686"/>
            <a:ext cx="10058400" cy="1371600"/>
          </a:xfrm>
        </p:spPr>
        <p:txBody>
          <a:bodyPr/>
          <a:lstStyle/>
          <a:p>
            <a:r>
              <a:rPr lang="sr-Cyrl-CS" dirty="0"/>
              <a:t>Комадно-линеарне функције трансформације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E2FF7-5C87-4580-9ADF-6FE9EB8B6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70389"/>
            <a:ext cx="10058400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CS" sz="1800" dirty="0"/>
              <a:t>• Резање нивоа интензитета</a:t>
            </a:r>
            <a:br>
              <a:rPr lang="sr-Latn-CS" sz="1800" dirty="0"/>
            </a:br>
            <a:r>
              <a:rPr lang="sr-Cyrl-CS" sz="1800" dirty="0"/>
              <a:t>    </a:t>
            </a:r>
            <a:r>
              <a:rPr lang="sr-Latn-CS" sz="1800" dirty="0"/>
              <a:t>♥ Истицање специфичног опсега интензитета на слици.</a:t>
            </a:r>
            <a:br>
              <a:rPr lang="sr-Latn-CS" sz="1800" dirty="0"/>
            </a:br>
            <a:r>
              <a:rPr lang="sr-Cyrl-CS" sz="1800" dirty="0"/>
              <a:t>    </a:t>
            </a:r>
            <a:r>
              <a:rPr lang="sr-Latn-CS" sz="1800" dirty="0"/>
              <a:t>♥ Побољшава функције као што су маса воде у сателитским снимцима и повећава недостатке у рендгенским сликама.</a:t>
            </a:r>
            <a:br>
              <a:rPr lang="sr-Latn-CS" sz="1800" dirty="0"/>
            </a:br>
            <a:r>
              <a:rPr lang="sr-Cyrl-CS" sz="1800" dirty="0"/>
              <a:t>    </a:t>
            </a:r>
            <a:r>
              <a:rPr lang="sr-Latn-CS" sz="1800" dirty="0"/>
              <a:t>♥ Може се имплементирати на два начина:</a:t>
            </a:r>
            <a:br>
              <a:rPr lang="sr-Latn-CS" sz="1800" dirty="0"/>
            </a:br>
            <a:r>
              <a:rPr lang="sr-Cyrl-CS" sz="1800" dirty="0"/>
              <a:t>    </a:t>
            </a:r>
            <a:r>
              <a:rPr lang="sr-Latn-CS" sz="1800" dirty="0"/>
              <a:t>♥ 1) За приказ само једне вредности (рецимо беле) у распону интересовања, а остаци су црни, што ствара бинарну слику.</a:t>
            </a:r>
            <a:br>
              <a:rPr lang="sr-Latn-CS" sz="1800" dirty="0"/>
            </a:br>
            <a:r>
              <a:rPr lang="sr-Cyrl-CS" sz="1800" dirty="0"/>
              <a:t>    </a:t>
            </a:r>
            <a:r>
              <a:rPr lang="sr-Latn-CS" sz="1800" dirty="0"/>
              <a:t>♥ 2) </a:t>
            </a:r>
            <a:r>
              <a:rPr lang="sr-Cyrl-CS" sz="1800" dirty="0"/>
              <a:t>О</a:t>
            </a:r>
            <a:r>
              <a:rPr lang="sr-Latn-CS" sz="1800" dirty="0"/>
              <a:t>светљава (или затамњује) жељени опсег интензитета, али оставља све остале нивое интензитета на слици непромењене.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1369826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E769-A789-4FBD-9199-B6559B1C2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229" y="642594"/>
            <a:ext cx="10869542" cy="1371600"/>
          </a:xfrm>
        </p:spPr>
        <p:txBody>
          <a:bodyPr/>
          <a:lstStyle/>
          <a:p>
            <a:r>
              <a:rPr lang="sr-Cyrl-CS" dirty="0"/>
              <a:t>Комадно-линеарне функције трансформације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20DF-418D-4062-8D53-25F492885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4"/>
            <a:ext cx="10058400" cy="38496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CS" sz="1800" dirty="0"/>
              <a:t>Резање нивоа интензитета</a:t>
            </a:r>
            <a:endParaRPr lang="sr-Cyrl-CS" sz="1800" dirty="0"/>
          </a:p>
          <a:p>
            <a:pPr marL="0" indent="0">
              <a:buNone/>
            </a:pPr>
            <a:endParaRPr lang="sr-Latn-R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4259DA-9776-411C-853D-162339A3A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29" y="2513054"/>
            <a:ext cx="10869542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7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FEAF-78B6-426B-BD7C-68D90C1C8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44" y="535037"/>
            <a:ext cx="10058400" cy="1371600"/>
          </a:xfrm>
        </p:spPr>
        <p:txBody>
          <a:bodyPr/>
          <a:lstStyle/>
          <a:p>
            <a:r>
              <a:rPr lang="sr-Cyrl-CS" dirty="0"/>
              <a:t>Комадно-линеарне функције трансформације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B537B-8B82-469E-B1BC-39A0C2D70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844" y="2229308"/>
            <a:ext cx="10058400" cy="38496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CS" sz="1800" dirty="0"/>
              <a:t>Резање нивоа интензитета</a:t>
            </a:r>
            <a:endParaRPr lang="sr-Cyrl-CS" sz="1800" dirty="0"/>
          </a:p>
          <a:p>
            <a:pPr marL="0" indent="0">
              <a:buNone/>
            </a:pP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D2A96-3B4C-4870-B9AE-48F1C5B49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146" y="2014194"/>
            <a:ext cx="7721849" cy="427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67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B239-7208-437E-80C3-E0A0616C7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05" y="598131"/>
            <a:ext cx="10058400" cy="1371600"/>
          </a:xfrm>
        </p:spPr>
        <p:txBody>
          <a:bodyPr/>
          <a:lstStyle/>
          <a:p>
            <a:r>
              <a:rPr lang="sr-Cyrl-CS" dirty="0"/>
              <a:t>Комадно-линеарне функције трансформације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0B575-85A7-43C4-9670-6726F094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566" y="2235804"/>
            <a:ext cx="10058400" cy="38496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CS" sz="1800" dirty="0"/>
              <a:t>Резање нивоа интензитета</a:t>
            </a:r>
            <a:endParaRPr lang="sr-Cyrl-CS" sz="1800" dirty="0"/>
          </a:p>
          <a:p>
            <a:pPr marL="0" indent="0">
              <a:buNone/>
            </a:pP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18E35-149D-45D3-88F1-603046C74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90" y="2014194"/>
            <a:ext cx="6992076" cy="429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5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5BB4B-C7B4-4D09-BC68-6FE5F45E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283" y="642594"/>
            <a:ext cx="10366917" cy="1371600"/>
          </a:xfrm>
        </p:spPr>
        <p:txBody>
          <a:bodyPr/>
          <a:lstStyle/>
          <a:p>
            <a:r>
              <a:rPr lang="sr-Cyrl-CS" dirty="0"/>
              <a:t>Комадно-линеарне функције трансформације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D9B86-A149-463E-AB3C-CD1EFCD13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92330"/>
            <a:ext cx="10058400" cy="38496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1800" dirty="0"/>
              <a:t>Bit</a:t>
            </a:r>
            <a:r>
              <a:rPr lang="sr-Cyrl-CS" sz="1800" dirty="0"/>
              <a:t>-овско</a:t>
            </a:r>
            <a:r>
              <a:rPr lang="en-US" sz="1800" dirty="0"/>
              <a:t> </a:t>
            </a:r>
            <a:r>
              <a:rPr lang="sr-Cyrl-CS" sz="1800" dirty="0"/>
              <a:t>сечење равнине</a:t>
            </a:r>
          </a:p>
          <a:p>
            <a:pPr marL="0" indent="0">
              <a:buNone/>
            </a:pPr>
            <a:r>
              <a:rPr lang="sr-Cyrl-CS" sz="1800" dirty="0"/>
              <a:t>   </a:t>
            </a:r>
            <a:r>
              <a:rPr lang="sr-Latn-CS" sz="1800" dirty="0"/>
              <a:t>♥</a:t>
            </a:r>
            <a:r>
              <a:rPr lang="sr-Cyrl-CS" sz="1800" dirty="0"/>
              <a:t> </a:t>
            </a:r>
            <a:r>
              <a:rPr lang="sr-Latn-CS" sz="1800" dirty="0"/>
              <a:t>Пиксели су дигитални бројеви сачињени од битова.</a:t>
            </a:r>
            <a:br>
              <a:rPr lang="sr-Latn-CS" sz="1800" dirty="0"/>
            </a:br>
            <a:r>
              <a:rPr lang="sr-Cyrl-CS" sz="1800" dirty="0"/>
              <a:t>   </a:t>
            </a:r>
            <a:r>
              <a:rPr lang="sr-Latn-CS" sz="1800" dirty="0"/>
              <a:t>♥ 256</a:t>
            </a:r>
            <a:r>
              <a:rPr lang="sr-Cyrl-CS" sz="1800" dirty="0"/>
              <a:t> лествица</a:t>
            </a:r>
            <a:r>
              <a:rPr lang="sr-Latn-CS" sz="1800" dirty="0"/>
              <a:t> сиве</a:t>
            </a:r>
            <a:r>
              <a:rPr lang="sr-Cyrl-CS" sz="1800" dirty="0"/>
              <a:t> боје</a:t>
            </a:r>
            <a:r>
              <a:rPr lang="sr-Latn-CS" sz="1800" dirty="0"/>
              <a:t> слике састоји се од 8 бита.</a:t>
            </a:r>
            <a:br>
              <a:rPr lang="sr-Latn-CS" sz="1800" dirty="0"/>
            </a:br>
            <a:r>
              <a:rPr lang="sr-Cyrl-CS" sz="1800" dirty="0"/>
              <a:t>   </a:t>
            </a:r>
            <a:r>
              <a:rPr lang="sr-Latn-CS" sz="1800" dirty="0"/>
              <a:t>♥</a:t>
            </a:r>
            <a:r>
              <a:rPr lang="sr-Cyrl-CS" sz="1800" dirty="0"/>
              <a:t> </a:t>
            </a:r>
            <a:r>
              <a:rPr lang="sr-Latn-CS" sz="1800" dirty="0"/>
              <a:t>Уместо истицања распона нивоа интензитета, можемо истакнути допринос укупном изгледу слика одређеним битовима.</a:t>
            </a:r>
            <a:br>
              <a:rPr lang="sr-Latn-CS" sz="1800" dirty="0"/>
            </a:br>
            <a:r>
              <a:rPr lang="sr-Cyrl-CS" sz="1800" dirty="0"/>
              <a:t>   </a:t>
            </a:r>
            <a:r>
              <a:rPr lang="sr-Latn-CS" sz="1800" dirty="0"/>
              <a:t>♥ 8-битна слика може се сматрати састављеном од осам 1-битних равнина, са равн</a:t>
            </a:r>
            <a:r>
              <a:rPr lang="sr-Cyrl-CS" sz="1800" dirty="0"/>
              <a:t>ино</a:t>
            </a:r>
            <a:r>
              <a:rPr lang="sr-Latn-CS" sz="1800" dirty="0"/>
              <a:t>м 1 која садржи бит најмањег реда свих пиксела на слици, а равнина 8 св</a:t>
            </a:r>
            <a:r>
              <a:rPr lang="sr-Cyrl-CS" sz="1800" dirty="0"/>
              <a:t>е</a:t>
            </a:r>
            <a:r>
              <a:rPr lang="sr-Latn-CS" sz="1800" dirty="0"/>
              <a:t> битов</a:t>
            </a:r>
            <a:r>
              <a:rPr lang="sr-Cyrl-CS" sz="1800" dirty="0"/>
              <a:t>е</a:t>
            </a:r>
            <a:r>
              <a:rPr lang="sr-Latn-CS" sz="1800" dirty="0"/>
              <a:t> највишег реда.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2024532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DACD-E11B-4D42-AD1D-F3F27439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53" y="573345"/>
            <a:ext cx="10058400" cy="1371600"/>
          </a:xfrm>
        </p:spPr>
        <p:txBody>
          <a:bodyPr/>
          <a:lstStyle/>
          <a:p>
            <a:r>
              <a:rPr lang="sr-Cyrl-CS" dirty="0"/>
              <a:t>Комадно-линеарне функције трансформације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34941-0EB0-4362-B5FC-0D8F79C07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1800" dirty="0"/>
              <a:t>Bit</a:t>
            </a:r>
            <a:r>
              <a:rPr lang="sr-Cyrl-CS" sz="1800" dirty="0"/>
              <a:t>-овско</a:t>
            </a:r>
            <a:r>
              <a:rPr lang="en-US" sz="1800" dirty="0"/>
              <a:t> </a:t>
            </a:r>
            <a:r>
              <a:rPr lang="sr-Cyrl-CS" sz="1800" dirty="0"/>
              <a:t>сечење равнине</a:t>
            </a:r>
          </a:p>
          <a:p>
            <a:pPr marL="0" indent="0">
              <a:buNone/>
            </a:pPr>
            <a:endParaRPr lang="sr-Cyrl-CS" sz="1800" dirty="0"/>
          </a:p>
          <a:p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04420-8296-4A23-AC43-D4F0A136F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5" y="2617018"/>
            <a:ext cx="10488489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05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C13B-98C8-48DC-ADDB-B82DE36D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71" y="408644"/>
            <a:ext cx="10058400" cy="1371600"/>
          </a:xfrm>
        </p:spPr>
        <p:txBody>
          <a:bodyPr/>
          <a:lstStyle/>
          <a:p>
            <a:r>
              <a:rPr lang="sr-Cyrl-CS" dirty="0"/>
              <a:t>Комадно-линеарне функције трансформације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C28CB-9396-4E1A-A73F-1C2C412CD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71" y="1902073"/>
            <a:ext cx="10058400" cy="38496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1800" dirty="0"/>
              <a:t>Bit</a:t>
            </a:r>
            <a:r>
              <a:rPr lang="sr-Cyrl-CS" sz="1800" dirty="0"/>
              <a:t>-овско</a:t>
            </a:r>
            <a:r>
              <a:rPr lang="en-US" sz="1800" dirty="0"/>
              <a:t> </a:t>
            </a:r>
            <a:r>
              <a:rPr lang="sr-Cyrl-CS" sz="1800" dirty="0"/>
              <a:t>сечење равнине</a:t>
            </a:r>
          </a:p>
          <a:p>
            <a:pPr marL="0" indent="0">
              <a:buNone/>
            </a:pPr>
            <a:endParaRPr lang="sr-Latn-R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0FF02-9008-481F-A839-BC881A016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96" y="1744773"/>
            <a:ext cx="7610533" cy="455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37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1647-CCD0-499D-99EC-86EE8DDB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868" y="631443"/>
            <a:ext cx="10058400" cy="1371600"/>
          </a:xfrm>
        </p:spPr>
        <p:txBody>
          <a:bodyPr/>
          <a:lstStyle/>
          <a:p>
            <a:r>
              <a:rPr lang="sr-Cyrl-CS" dirty="0"/>
              <a:t>Комадно-линеарне функције трансформације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4F57B-4DCE-40F6-9F07-01E95B3F2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62471"/>
            <a:ext cx="10058400" cy="38496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r-Latn-RS" sz="1800" dirty="0"/>
              <a:t>Bit</a:t>
            </a:r>
            <a:r>
              <a:rPr lang="sr-Cyrl-CS" sz="1800" dirty="0"/>
              <a:t>-овско</a:t>
            </a:r>
            <a:r>
              <a:rPr lang="en-US" sz="1800" dirty="0"/>
              <a:t> </a:t>
            </a:r>
            <a:r>
              <a:rPr lang="sr-Cyrl-CS" sz="1800" dirty="0"/>
              <a:t>сечење равнине</a:t>
            </a:r>
          </a:p>
          <a:p>
            <a:pPr marL="0" indent="0">
              <a:buNone/>
            </a:pPr>
            <a:endParaRPr lang="sr-Latn-R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3731FE-B4BF-4DDA-B5BA-71D50B05A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82" y="2900161"/>
            <a:ext cx="10469436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71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45F25-B856-4AE5-90EE-E994485F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CS" dirty="0"/>
              <a:t>Обрада хистограма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A773D-F1CC-42F0-9E28-1F8529231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r-Latn-CS" sz="1800" dirty="0"/>
              <a:t>• Хистограм дигиталне слике са нивоима интензитета у опсегу [0, </a:t>
            </a:r>
            <a:r>
              <a:rPr lang="sr-Latn-RS" sz="1800" dirty="0"/>
              <a:t>L</a:t>
            </a:r>
            <a:r>
              <a:rPr lang="sr-Latn-CS" sz="1800" dirty="0"/>
              <a:t>-1] је дискретна функција h(r</a:t>
            </a:r>
            <a:r>
              <a:rPr lang="sr-Latn-CS" sz="1800" baseline="-25000" dirty="0"/>
              <a:t>k</a:t>
            </a:r>
            <a:r>
              <a:rPr lang="sr-Latn-CS" sz="1800" dirty="0"/>
              <a:t>) = n</a:t>
            </a:r>
            <a:r>
              <a:rPr lang="sr-Latn-CS" sz="1800" baseline="-25000" dirty="0"/>
              <a:t>k</a:t>
            </a:r>
            <a:r>
              <a:rPr lang="sr-Latn-CS" sz="1800" dirty="0"/>
              <a:t>, где је r</a:t>
            </a:r>
            <a:r>
              <a:rPr lang="sr-Latn-CS" sz="1800" baseline="-25000" dirty="0"/>
              <a:t>k</a:t>
            </a:r>
            <a:r>
              <a:rPr lang="sr-Latn-CS" sz="1800" dirty="0"/>
              <a:t> k-</a:t>
            </a:r>
            <a:r>
              <a:rPr lang="sr-Cyrl-CS" sz="1800" dirty="0"/>
              <a:t>та</a:t>
            </a:r>
            <a:r>
              <a:rPr lang="sr-Latn-CS" sz="1800" dirty="0"/>
              <a:t> вредност интензитета, а n</a:t>
            </a:r>
            <a:r>
              <a:rPr lang="sr-Latn-CS" sz="1800" baseline="-25000" dirty="0"/>
              <a:t>k</a:t>
            </a:r>
            <a:r>
              <a:rPr lang="sr-Latn-CS" sz="1800" dirty="0"/>
              <a:t> број пиксела на слици са интензитетом r</a:t>
            </a:r>
            <a:r>
              <a:rPr lang="sr-Latn-CS" sz="1800" baseline="-25000" dirty="0"/>
              <a:t>k</a:t>
            </a:r>
            <a:br>
              <a:rPr lang="sr-Latn-CS" sz="1800" dirty="0"/>
            </a:br>
            <a:r>
              <a:rPr lang="sr-Latn-CS" sz="1800" dirty="0"/>
              <a:t>• Нормализовани хистограм p(</a:t>
            </a:r>
            <a:r>
              <a:rPr lang="sr-Latn-RS" sz="1800" dirty="0">
                <a:latin typeface="Calibri" panose="020F0502020204030204" pitchFamily="34" charset="0"/>
              </a:rPr>
              <a:t>r</a:t>
            </a:r>
            <a:r>
              <a:rPr lang="sr-Latn-RS" sz="1800" baseline="-25000" dirty="0">
                <a:latin typeface="Calibri" panose="020F0502020204030204" pitchFamily="34" charset="0"/>
              </a:rPr>
              <a:t>k</a:t>
            </a:r>
            <a:r>
              <a:rPr lang="sr-Latn-RS" sz="1800" dirty="0">
                <a:latin typeface="Calibri" panose="020F0502020204030204" pitchFamily="34" charset="0"/>
              </a:rPr>
              <a:t>)=n</a:t>
            </a:r>
            <a:r>
              <a:rPr lang="sr-Latn-RS" sz="1800" baseline="-25000" dirty="0">
                <a:latin typeface="Calibri" panose="020F0502020204030204" pitchFamily="34" charset="0"/>
              </a:rPr>
              <a:t>k</a:t>
            </a:r>
            <a:r>
              <a:rPr lang="sr-Latn-CS" sz="1800" dirty="0"/>
              <a:t>/ MN, за k = 0,1,2 ..….. L-1.</a:t>
            </a:r>
            <a:br>
              <a:rPr lang="sr-Latn-CS" sz="1800" dirty="0"/>
            </a:br>
            <a:r>
              <a:rPr lang="sr-Latn-CS" sz="1800" dirty="0"/>
              <a:t>• Манипулација хистограмом може се користити за побољшање слике.</a:t>
            </a:r>
            <a:br>
              <a:rPr lang="sr-Latn-CS" sz="1800" dirty="0"/>
            </a:br>
            <a:r>
              <a:rPr lang="sr-Latn-CS" sz="1800" dirty="0"/>
              <a:t>• Информације својствене хистограму такође су прилично корисне у осталим апликацијама за обраду слике, као што су компресија и сегментација слике.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84638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66ED-E758-4E01-AD8A-A2608E93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Cyrl-CS" dirty="0"/>
              <a:t>Операција са једним пикселом</a:t>
            </a:r>
            <a:endParaRPr lang="sr-Latn-R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CF127A-6341-4731-B191-CD19923D6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1196" y="2103438"/>
            <a:ext cx="8729608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76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7525-A864-42B4-982B-1376CA80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CS" dirty="0"/>
              <a:t>Изједначавање хистограма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63A70-4F40-49C0-ADCF-25EC308E7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Cyrl-CS" sz="1800" dirty="0"/>
              <a:t>Образац за мапирање интензитета</a:t>
            </a:r>
          </a:p>
          <a:p>
            <a:pPr marL="0" indent="0">
              <a:buNone/>
            </a:pPr>
            <a:r>
              <a:rPr lang="sr-Cyrl-CS" sz="1800" i="1" dirty="0">
                <a:latin typeface="Times New Roman" panose="02020603050405020304" pitchFamily="18" charset="0"/>
              </a:rPr>
              <a:t>    </a:t>
            </a:r>
            <a:r>
              <a:rPr lang="pt-BR" sz="1800" i="1" dirty="0">
                <a:latin typeface="Times New Roman" panose="02020603050405020304" pitchFamily="18" charset="0"/>
              </a:rPr>
              <a:t>s </a:t>
            </a:r>
            <a:r>
              <a:rPr lang="pt-BR" sz="1800" dirty="0">
                <a:latin typeface="Symbol" panose="05050102010706020507" pitchFamily="18" charset="2"/>
              </a:rPr>
              <a:t> </a:t>
            </a:r>
            <a:r>
              <a:rPr lang="pt-BR" sz="1800" i="1" dirty="0">
                <a:latin typeface="Times New Roman" panose="02020603050405020304" pitchFamily="18" charset="0"/>
              </a:rPr>
              <a:t>T</a:t>
            </a:r>
            <a:r>
              <a:rPr lang="pt-BR" sz="1800" dirty="0">
                <a:latin typeface="Times New Roman" panose="02020603050405020304" pitchFamily="18" charset="0"/>
              </a:rPr>
              <a:t>(</a:t>
            </a:r>
            <a:r>
              <a:rPr lang="pt-BR" sz="1800" i="1" dirty="0">
                <a:latin typeface="Times New Roman" panose="02020603050405020304" pitchFamily="18" charset="0"/>
              </a:rPr>
              <a:t>r</a:t>
            </a:r>
            <a:r>
              <a:rPr lang="pt-BR" sz="1800" dirty="0">
                <a:latin typeface="Times New Roman" panose="02020603050405020304" pitchFamily="18" charset="0"/>
              </a:rPr>
              <a:t>), 0 </a:t>
            </a:r>
            <a:r>
              <a:rPr lang="pt-BR" sz="1800" dirty="0">
                <a:latin typeface="Symbol" panose="05050102010706020507" pitchFamily="18" charset="2"/>
              </a:rPr>
              <a:t> </a:t>
            </a:r>
            <a:r>
              <a:rPr lang="pt-BR" sz="1800" i="1" dirty="0">
                <a:latin typeface="Times New Roman" panose="02020603050405020304" pitchFamily="18" charset="0"/>
              </a:rPr>
              <a:t>r </a:t>
            </a:r>
            <a:r>
              <a:rPr lang="pt-BR" sz="1800" dirty="0">
                <a:latin typeface="Symbol" panose="05050102010706020507" pitchFamily="18" charset="2"/>
              </a:rPr>
              <a:t> </a:t>
            </a:r>
            <a:r>
              <a:rPr lang="pt-BR" sz="1800" i="1" dirty="0">
                <a:latin typeface="Times New Roman" panose="02020603050405020304" pitchFamily="18" charset="0"/>
              </a:rPr>
              <a:t>L </a:t>
            </a:r>
            <a:r>
              <a:rPr lang="pt-BR" sz="1800" dirty="0">
                <a:latin typeface="Symbol" panose="05050102010706020507" pitchFamily="18" charset="2"/>
              </a:rPr>
              <a:t></a:t>
            </a:r>
            <a:r>
              <a:rPr lang="pt-BR" sz="1800" dirty="0">
                <a:latin typeface="Times New Roman" panose="02020603050405020304" pitchFamily="18" charset="0"/>
              </a:rPr>
              <a:t>1</a:t>
            </a:r>
            <a:endParaRPr lang="sr-Cyrl-CS" sz="18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r-Latn-CS" sz="1800" dirty="0"/>
              <a:t>Услови:</a:t>
            </a:r>
            <a:br>
              <a:rPr lang="sr-Latn-CS" sz="1800" dirty="0"/>
            </a:br>
            <a:r>
              <a:rPr lang="sr-Latn-CS" sz="1800" dirty="0"/>
              <a:t>а) Т(</a:t>
            </a:r>
            <a:r>
              <a:rPr lang="sr-Latn-RS" sz="1800" dirty="0"/>
              <a:t>r</a:t>
            </a:r>
            <a:r>
              <a:rPr lang="sr-Latn-CS" sz="1800" dirty="0"/>
              <a:t>) је монотон</a:t>
            </a:r>
            <a:r>
              <a:rPr lang="sr-Cyrl-CS" sz="1800" dirty="0"/>
              <a:t>о</a:t>
            </a:r>
            <a:r>
              <a:rPr lang="sr-Latn-CS" sz="1800" dirty="0"/>
              <a:t> растућа функција у интервалима [0, </a:t>
            </a:r>
            <a:r>
              <a:rPr lang="sr-Latn-RS" sz="1800" dirty="0"/>
              <a:t>L</a:t>
            </a:r>
            <a:r>
              <a:rPr lang="sr-Latn-CS" sz="1800" dirty="0"/>
              <a:t>-1] и</a:t>
            </a:r>
            <a:endParaRPr lang="en-US" sz="1800" dirty="0"/>
          </a:p>
          <a:p>
            <a:pPr marL="0" indent="0">
              <a:buNone/>
            </a:pPr>
            <a:r>
              <a:rPr lang="sr-Cyrl-CS" sz="1800" dirty="0"/>
              <a:t>б) </a:t>
            </a:r>
            <a:r>
              <a:rPr lang="pt-BR" sz="1800" dirty="0">
                <a:latin typeface="Times New Roman" panose="02020603050405020304" pitchFamily="18" charset="0"/>
              </a:rPr>
              <a:t>0 </a:t>
            </a:r>
            <a:r>
              <a:rPr lang="pt-BR" sz="1800" dirty="0">
                <a:latin typeface="Symbol" panose="05050102010706020507" pitchFamily="18" charset="2"/>
              </a:rPr>
              <a:t></a:t>
            </a:r>
            <a:r>
              <a:rPr lang="pt-BR" sz="1800" i="1" dirty="0">
                <a:latin typeface="Times New Roman" panose="02020603050405020304" pitchFamily="18" charset="0"/>
              </a:rPr>
              <a:t>T</a:t>
            </a:r>
            <a:r>
              <a:rPr lang="pt-BR" sz="1800" dirty="0">
                <a:latin typeface="Times New Roman" panose="02020603050405020304" pitchFamily="18" charset="0"/>
              </a:rPr>
              <a:t>(</a:t>
            </a:r>
            <a:r>
              <a:rPr lang="pt-BR" sz="1800" i="1" dirty="0">
                <a:latin typeface="Times New Roman" panose="02020603050405020304" pitchFamily="18" charset="0"/>
              </a:rPr>
              <a:t>r</a:t>
            </a:r>
            <a:r>
              <a:rPr lang="pt-BR" sz="1800" dirty="0">
                <a:latin typeface="Times New Roman" panose="02020603050405020304" pitchFamily="18" charset="0"/>
              </a:rPr>
              <a:t>) </a:t>
            </a:r>
            <a:r>
              <a:rPr lang="pt-BR" sz="1800" dirty="0">
                <a:latin typeface="Symbol" panose="05050102010706020507" pitchFamily="18" charset="2"/>
              </a:rPr>
              <a:t> </a:t>
            </a:r>
            <a:r>
              <a:rPr lang="pt-BR" sz="1800" i="1" dirty="0">
                <a:latin typeface="Times New Roman" panose="02020603050405020304" pitchFamily="18" charset="0"/>
              </a:rPr>
              <a:t>L </a:t>
            </a:r>
            <a:r>
              <a:rPr lang="pt-BR" sz="1800" dirty="0">
                <a:latin typeface="Symbol" panose="05050102010706020507" pitchFamily="18" charset="2"/>
              </a:rPr>
              <a:t></a:t>
            </a:r>
            <a:r>
              <a:rPr lang="pt-BR" sz="1800" dirty="0">
                <a:latin typeface="Times New Roman" panose="02020603050405020304" pitchFamily="18" charset="0"/>
              </a:rPr>
              <a:t>1</a:t>
            </a:r>
            <a:r>
              <a:rPr lang="sr-Cyrl-CS" sz="1800" i="1" dirty="0">
                <a:latin typeface="Times New Roman" panose="02020603050405020304" pitchFamily="18" charset="0"/>
              </a:rPr>
              <a:t> за </a:t>
            </a:r>
            <a:r>
              <a:rPr lang="pt-BR" sz="1800" dirty="0">
                <a:latin typeface="Times New Roman" panose="02020603050405020304" pitchFamily="18" charset="0"/>
              </a:rPr>
              <a:t>0 </a:t>
            </a:r>
            <a:r>
              <a:rPr lang="pt-BR" sz="1800" dirty="0">
                <a:latin typeface="Symbol" panose="05050102010706020507" pitchFamily="18" charset="2"/>
              </a:rPr>
              <a:t> </a:t>
            </a:r>
            <a:r>
              <a:rPr lang="pt-BR" sz="1800" i="1" dirty="0">
                <a:latin typeface="Times New Roman" panose="02020603050405020304" pitchFamily="18" charset="0"/>
              </a:rPr>
              <a:t>r </a:t>
            </a:r>
            <a:r>
              <a:rPr lang="pt-BR" sz="1800" dirty="0">
                <a:latin typeface="Symbol" panose="05050102010706020507" pitchFamily="18" charset="2"/>
              </a:rPr>
              <a:t> </a:t>
            </a:r>
            <a:r>
              <a:rPr lang="pt-BR" sz="1800" i="1" dirty="0">
                <a:latin typeface="Times New Roman" panose="02020603050405020304" pitchFamily="18" charset="0"/>
              </a:rPr>
              <a:t>L </a:t>
            </a:r>
            <a:r>
              <a:rPr lang="pt-BR" sz="1800" dirty="0">
                <a:latin typeface="Symbol" panose="05050102010706020507" pitchFamily="18" charset="2"/>
              </a:rPr>
              <a:t></a:t>
            </a:r>
            <a:r>
              <a:rPr lang="pt-BR" sz="1800" dirty="0">
                <a:latin typeface="Times New Roman" panose="02020603050405020304" pitchFamily="18" charset="0"/>
              </a:rPr>
              <a:t>1</a:t>
            </a:r>
            <a:endParaRPr lang="sr-Cyrl-CS" sz="18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r-Cyrl-CS" sz="1800" dirty="0"/>
              <a:t>    </a:t>
            </a:r>
            <a:r>
              <a:rPr lang="sr-Latn-CS" sz="1800" dirty="0"/>
              <a:t>У неким формулацијама користимо и обрнуто</a:t>
            </a:r>
            <a:endParaRPr lang="sr-Cyrl-CS" sz="1800" dirty="0"/>
          </a:p>
          <a:p>
            <a:pPr marL="0" indent="0">
              <a:buNone/>
            </a:pPr>
            <a:r>
              <a:rPr lang="sr-Cyrl-CS" sz="1800" dirty="0">
                <a:latin typeface="+mj-lt"/>
              </a:rPr>
              <a:t>    </a:t>
            </a:r>
            <a:r>
              <a:rPr lang="sr-Latn-RS" sz="1800" dirty="0">
                <a:latin typeface="+mj-lt"/>
              </a:rPr>
              <a:t>r = T </a:t>
            </a:r>
            <a:r>
              <a:rPr lang="sr-Latn-RS" sz="1800" baseline="30000" dirty="0">
                <a:latin typeface="+mj-lt"/>
              </a:rPr>
              <a:t>-1 </a:t>
            </a:r>
            <a:r>
              <a:rPr lang="sr-Latn-RS" sz="1800" dirty="0">
                <a:latin typeface="+mj-lt"/>
              </a:rPr>
              <a:t>(s), </a:t>
            </a:r>
            <a:r>
              <a:rPr lang="en-US" sz="1800" dirty="0">
                <a:latin typeface="+mj-lt"/>
              </a:rPr>
              <a:t> 0 ≤ s ≤ 1</a:t>
            </a: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  </a:t>
            </a:r>
            <a:r>
              <a:rPr lang="sr-Cyrl-CS" sz="1800" dirty="0">
                <a:latin typeface="+mj-lt"/>
              </a:rPr>
              <a:t>а) променити</a:t>
            </a:r>
          </a:p>
          <a:p>
            <a:pPr marL="0" indent="0">
              <a:buNone/>
            </a:pPr>
            <a:r>
              <a:rPr lang="sr-Cyrl-CS" sz="1800" dirty="0">
                <a:latin typeface="+mj-lt"/>
              </a:rPr>
              <a:t>а’) </a:t>
            </a:r>
            <a:r>
              <a:rPr lang="sr-Latn-CS" sz="1800" dirty="0"/>
              <a:t>Т(</a:t>
            </a:r>
            <a:r>
              <a:rPr lang="sr-Latn-RS" sz="1800" dirty="0"/>
              <a:t>r</a:t>
            </a:r>
            <a:r>
              <a:rPr lang="sr-Latn-CS" sz="1800" dirty="0"/>
              <a:t>) је строго монотоно </a:t>
            </a:r>
            <a:r>
              <a:rPr lang="sr-Cyrl-CS" sz="1800" dirty="0"/>
              <a:t>растућа</a:t>
            </a:r>
            <a:r>
              <a:rPr lang="sr-Latn-CS" sz="1800" dirty="0"/>
              <a:t> функција у</a:t>
            </a:r>
            <a:r>
              <a:rPr lang="sr-Cyrl-CS" sz="1800" dirty="0"/>
              <a:t> </a:t>
            </a:r>
            <a:r>
              <a:rPr lang="sr-Latn-CS" sz="1800" dirty="0"/>
              <a:t>интервал</a:t>
            </a:r>
            <a:r>
              <a:rPr lang="sr-Cyrl-CS" sz="1800" dirty="0"/>
              <a:t>у</a:t>
            </a:r>
            <a:r>
              <a:rPr lang="sr-Latn-CS" sz="1800" dirty="0"/>
              <a:t> [0, </a:t>
            </a:r>
            <a:r>
              <a:rPr lang="sr-Latn-RS" sz="1800" dirty="0"/>
              <a:t>L</a:t>
            </a:r>
            <a:r>
              <a:rPr lang="sr-Latn-CS" sz="1800" dirty="0"/>
              <a:t>-1]</a:t>
            </a: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0367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4D80-592F-47E4-8F26-2EFC9CEFB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504341"/>
            <a:ext cx="10058400" cy="1371600"/>
          </a:xfrm>
        </p:spPr>
        <p:txBody>
          <a:bodyPr/>
          <a:lstStyle/>
          <a:p>
            <a:pPr algn="ctr"/>
            <a:r>
              <a:rPr lang="sr-Cyrl-CS" dirty="0"/>
              <a:t>Обрада хистограма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FD5869-A10A-4828-A4D6-27CC828BE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53" y="1875941"/>
            <a:ext cx="8300491" cy="4346439"/>
          </a:xfrm>
        </p:spPr>
      </p:pic>
    </p:spTree>
    <p:extLst>
      <p:ext uri="{BB962C8B-B14F-4D97-AF65-F5344CB8AC3E}">
        <p14:creationId xmlns:p14="http://schemas.microsoft.com/office/powerpoint/2010/main" val="1554235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274E-43FF-40EA-B6F2-D2A23219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575687"/>
            <a:ext cx="10058400" cy="1371600"/>
          </a:xfrm>
        </p:spPr>
        <p:txBody>
          <a:bodyPr/>
          <a:lstStyle/>
          <a:p>
            <a:pPr algn="ctr"/>
            <a:r>
              <a:rPr lang="sr-Cyrl-CS" dirty="0"/>
              <a:t>Обрада хистограма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93CDE2-5C0C-4653-A9E0-0089E6B80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97" y="1964014"/>
            <a:ext cx="8157204" cy="4005838"/>
          </a:xfrm>
        </p:spPr>
      </p:pic>
    </p:spTree>
    <p:extLst>
      <p:ext uri="{BB962C8B-B14F-4D97-AF65-F5344CB8AC3E}">
        <p14:creationId xmlns:p14="http://schemas.microsoft.com/office/powerpoint/2010/main" val="3873502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BC21F-C297-4190-B76F-C309DA05D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CS" dirty="0"/>
              <a:t>Изједначавање хистограма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4A972-2915-4A78-B6C8-878A02D28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• Нивои интензитета на слици могу се посматрати као случајне променљиве у интервалу [0, </a:t>
            </a:r>
            <a:r>
              <a:rPr lang="sr-Latn-RS" sz="1800" dirty="0"/>
              <a:t>L</a:t>
            </a:r>
            <a:r>
              <a:rPr lang="ru-RU" sz="1800" dirty="0"/>
              <a:t>-1]</a:t>
            </a:r>
          </a:p>
          <a:p>
            <a:pPr marL="0" indent="0">
              <a:buNone/>
            </a:pPr>
            <a:r>
              <a:rPr lang="ru-RU" sz="1800" dirty="0"/>
              <a:t>• Основни дескриптор случајне променљиве је функција густине вероватноће (</a:t>
            </a:r>
            <a:r>
              <a:rPr lang="sr-Latn-RS" sz="1800" dirty="0"/>
              <a:t>PDF</a:t>
            </a:r>
            <a:r>
              <a:rPr lang="ru-RU" sz="1800" dirty="0"/>
              <a:t>)</a:t>
            </a:r>
          </a:p>
          <a:p>
            <a:pPr marL="0" indent="0">
              <a:buNone/>
            </a:pPr>
            <a:r>
              <a:rPr lang="ru-RU" sz="1800" dirty="0"/>
              <a:t>• Нека </a:t>
            </a:r>
            <a:r>
              <a:rPr lang="sr-Latn-RS" sz="1800" dirty="0"/>
              <a:t>p</a:t>
            </a:r>
            <a:r>
              <a:rPr lang="sr-Latn-RS" sz="1800" baseline="-25000" dirty="0"/>
              <a:t>r</a:t>
            </a:r>
            <a:r>
              <a:rPr lang="ru-RU" sz="1800" dirty="0"/>
              <a:t> (</a:t>
            </a:r>
            <a:r>
              <a:rPr lang="sr-Latn-RS" sz="1800" dirty="0"/>
              <a:t>r</a:t>
            </a:r>
            <a:r>
              <a:rPr lang="ru-RU" sz="1800" dirty="0"/>
              <a:t>) и </a:t>
            </a:r>
            <a:r>
              <a:rPr lang="sr-Latn-RS" sz="1800" dirty="0"/>
              <a:t>p</a:t>
            </a:r>
            <a:r>
              <a:rPr lang="sr-Latn-RS" sz="1800" baseline="-25000" dirty="0"/>
              <a:t>s</a:t>
            </a:r>
            <a:r>
              <a:rPr lang="ru-RU" sz="1800" dirty="0"/>
              <a:t> (</a:t>
            </a:r>
            <a:r>
              <a:rPr lang="sr-Latn-RS" sz="1800" dirty="0"/>
              <a:t>s</a:t>
            </a:r>
            <a:r>
              <a:rPr lang="ru-RU" sz="1800" dirty="0"/>
              <a:t>) означавају </a:t>
            </a:r>
            <a:r>
              <a:rPr lang="sr-Latn-RS" sz="1800" dirty="0"/>
              <a:t>PDF</a:t>
            </a:r>
            <a:r>
              <a:rPr lang="ru-RU" sz="1800" dirty="0"/>
              <a:t> датотеке </a:t>
            </a:r>
            <a:r>
              <a:rPr lang="sr-Latn-RS" sz="1800" dirty="0"/>
              <a:t>r</a:t>
            </a:r>
            <a:r>
              <a:rPr lang="ru-RU" sz="1800" dirty="0"/>
              <a:t> и </a:t>
            </a:r>
            <a:r>
              <a:rPr lang="sr-Latn-RS" sz="1800" dirty="0"/>
              <a:t>s</a:t>
            </a:r>
          </a:p>
          <a:p>
            <a:pPr marL="0" indent="0">
              <a:buNone/>
            </a:pPr>
            <a:endParaRPr lang="sr-Latn-R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18D135-BCF9-455B-AAA5-31E029B8E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791" y="3738308"/>
            <a:ext cx="7122418" cy="25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13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F4BE-86F5-428F-BDD3-10E2EE51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769"/>
            <a:ext cx="10058400" cy="1371600"/>
          </a:xfrm>
        </p:spPr>
        <p:txBody>
          <a:bodyPr/>
          <a:lstStyle/>
          <a:p>
            <a:pPr algn="ctr"/>
            <a:r>
              <a:rPr lang="sr-Cyrl-CS" dirty="0"/>
              <a:t>Изједначавање датаграма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E4BC35-87E8-486A-8F4F-560FCEE26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514" y="1215483"/>
            <a:ext cx="7630972" cy="5022227"/>
          </a:xfrm>
        </p:spPr>
      </p:pic>
    </p:spTree>
    <p:extLst>
      <p:ext uri="{BB962C8B-B14F-4D97-AF65-F5344CB8AC3E}">
        <p14:creationId xmlns:p14="http://schemas.microsoft.com/office/powerpoint/2010/main" val="2856675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1442-CC91-44D9-A094-73450C9E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917" y="386116"/>
            <a:ext cx="10058400" cy="1371600"/>
          </a:xfrm>
        </p:spPr>
        <p:txBody>
          <a:bodyPr/>
          <a:lstStyle/>
          <a:p>
            <a:pPr algn="ctr"/>
            <a:r>
              <a:rPr lang="sr-Cyrl-CS" dirty="0"/>
              <a:t>Изједначавање датаграма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95F750-877D-4084-A05C-F7CE0FFD3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94" y="1505414"/>
            <a:ext cx="5970184" cy="4866109"/>
          </a:xfrm>
        </p:spPr>
      </p:pic>
    </p:spTree>
    <p:extLst>
      <p:ext uri="{BB962C8B-B14F-4D97-AF65-F5344CB8AC3E}">
        <p14:creationId xmlns:p14="http://schemas.microsoft.com/office/powerpoint/2010/main" val="1078966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21B4-9E67-4B12-A4CE-B0548737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Cyrl-CS" dirty="0"/>
              <a:t>Изједначавање датаграма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4A3DF3-9EEF-4946-903A-12342359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271" y="2069951"/>
            <a:ext cx="7919457" cy="4079720"/>
          </a:xfrm>
        </p:spPr>
      </p:pic>
    </p:spTree>
    <p:extLst>
      <p:ext uri="{BB962C8B-B14F-4D97-AF65-F5344CB8AC3E}">
        <p14:creationId xmlns:p14="http://schemas.microsoft.com/office/powerpoint/2010/main" val="2144428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CD22-2FAA-4FB6-B41F-3206E94B3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495203"/>
            <a:ext cx="10058400" cy="1371600"/>
          </a:xfrm>
        </p:spPr>
        <p:txBody>
          <a:bodyPr/>
          <a:lstStyle/>
          <a:p>
            <a:pPr algn="ctr"/>
            <a:r>
              <a:rPr lang="sr-Cyrl-CS" dirty="0"/>
              <a:t>Изједначавање датаграма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CEB933-49AD-454D-8948-0E0155F0B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37" y="1866803"/>
            <a:ext cx="9892925" cy="4197834"/>
          </a:xfrm>
        </p:spPr>
      </p:pic>
    </p:spTree>
    <p:extLst>
      <p:ext uri="{BB962C8B-B14F-4D97-AF65-F5344CB8AC3E}">
        <p14:creationId xmlns:p14="http://schemas.microsoft.com/office/powerpoint/2010/main" val="171617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296B6-F7D3-4DA8-A39A-33F4E783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30587"/>
            <a:ext cx="10058400" cy="1371600"/>
          </a:xfrm>
        </p:spPr>
        <p:txBody>
          <a:bodyPr/>
          <a:lstStyle/>
          <a:p>
            <a:r>
              <a:rPr lang="sr-Cyrl-CS" dirty="0"/>
              <a:t>Изједначавање датаграма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CA823-7944-48F5-8F68-C4149E71F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41759"/>
            <a:ext cx="10058400" cy="38496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Cyrl-CS" sz="1800" dirty="0"/>
              <a:t>Функције трансформације</a:t>
            </a:r>
          </a:p>
          <a:p>
            <a:pPr marL="0" indent="0">
              <a:buNone/>
            </a:pPr>
            <a:endParaRPr lang="sr-Latn-R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8B06E-1363-4862-A950-B173D9519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33" y="2477789"/>
            <a:ext cx="6833934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7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44BAC-0F81-49EF-AE8D-7FA9B3E4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58104"/>
            <a:ext cx="10058400" cy="1371600"/>
          </a:xfrm>
        </p:spPr>
        <p:txBody>
          <a:bodyPr/>
          <a:lstStyle/>
          <a:p>
            <a:pPr algn="ctr"/>
            <a:r>
              <a:rPr lang="sr-Cyrl-CS" dirty="0"/>
              <a:t>Изједначавање датаграма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C9CD40-B1C0-421F-BC6F-D6D39B21B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472" y="1359261"/>
            <a:ext cx="6351053" cy="4967657"/>
          </a:xfrm>
        </p:spPr>
      </p:pic>
    </p:spTree>
    <p:extLst>
      <p:ext uri="{BB962C8B-B14F-4D97-AF65-F5344CB8AC3E}">
        <p14:creationId xmlns:p14="http://schemas.microsoft.com/office/powerpoint/2010/main" val="121286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D2C80-2167-4556-8203-EEF0ADC1B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8418"/>
            <a:ext cx="10058400" cy="1371600"/>
          </a:xfrm>
        </p:spPr>
        <p:txBody>
          <a:bodyPr/>
          <a:lstStyle/>
          <a:p>
            <a:pPr algn="ctr"/>
            <a:r>
              <a:rPr lang="sr-Cyrl-CS" dirty="0"/>
              <a:t>Операције суседства</a:t>
            </a:r>
            <a:endParaRPr lang="sr-Latn-R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BDFB34C-3726-4E74-B45D-455257FA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95" y="1683836"/>
            <a:ext cx="6388610" cy="4514618"/>
          </a:xfrm>
        </p:spPr>
      </p:pic>
    </p:spTree>
    <p:extLst>
      <p:ext uri="{BB962C8B-B14F-4D97-AF65-F5344CB8AC3E}">
        <p14:creationId xmlns:p14="http://schemas.microsoft.com/office/powerpoint/2010/main" val="3536692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15A4-516C-4403-8CB3-6FA5F710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9" y="508778"/>
            <a:ext cx="11552663" cy="1371600"/>
          </a:xfrm>
        </p:spPr>
        <p:txBody>
          <a:bodyPr/>
          <a:lstStyle/>
          <a:p>
            <a:r>
              <a:rPr lang="sr-Latn-CS" dirty="0"/>
              <a:t>Подударање хистограма (спецификација)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6DCA-88FF-403E-95FD-21B1F0DD5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281539"/>
            <a:ext cx="10058400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CS" sz="1800" dirty="0"/>
              <a:t>• Изједначавање хистограма аутоматски одређује функцију трансформације која производи уједначени хистограм</a:t>
            </a:r>
            <a:br>
              <a:rPr lang="sr-Latn-CS" sz="1800" dirty="0"/>
            </a:br>
            <a:r>
              <a:rPr lang="sr-Latn-CS" sz="1800" dirty="0"/>
              <a:t>• Кад се жели аутоматско унапређење, изједначавање је добар приступ</a:t>
            </a:r>
            <a:br>
              <a:rPr lang="sr-Latn-CS" sz="1800" dirty="0"/>
            </a:br>
            <a:r>
              <a:rPr lang="sr-Latn-CS" sz="1800" dirty="0"/>
              <a:t>• Постоје неке апликације у којима покушај базног повећања на уједначеном хистограму није најбољи приступ</a:t>
            </a:r>
            <a:br>
              <a:rPr lang="sr-Latn-CS" sz="1800" dirty="0"/>
            </a:br>
            <a:r>
              <a:rPr lang="sr-Latn-CS" sz="1800" dirty="0"/>
              <a:t>• Конкретно, корисно је понекад бити могуће специфицирати облик хистограма за који желимо да обрађена слика има.</a:t>
            </a:r>
            <a:br>
              <a:rPr lang="sr-Latn-CS" sz="1800" dirty="0"/>
            </a:br>
            <a:r>
              <a:rPr lang="sr-Latn-CS" sz="1800" dirty="0"/>
              <a:t>• Метода која се користи за генерисање обрађене слике која има одређени хистограм назива се подударање или спецификација хистограма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1687947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5352C-B8A6-40D1-A462-EB863E1C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29" y="169154"/>
            <a:ext cx="11675327" cy="1371600"/>
          </a:xfrm>
        </p:spPr>
        <p:txBody>
          <a:bodyPr/>
          <a:lstStyle/>
          <a:p>
            <a:r>
              <a:rPr lang="sr-Latn-CS" dirty="0"/>
              <a:t>Подударање хистограма (спецификација)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F1E81-3C67-41F6-8D93-AD615DFEE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639" y="1326245"/>
            <a:ext cx="11110332" cy="496304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Cyrl-CS" sz="1800" dirty="0"/>
              <a:t>Поступак спецификације хистограма:</a:t>
            </a:r>
          </a:p>
          <a:p>
            <a:pPr marL="342900" indent="-342900">
              <a:buAutoNum type="arabicParenR"/>
            </a:pPr>
            <a:r>
              <a:rPr lang="sr-Latn-CS" sz="1800" dirty="0"/>
              <a:t>Израчунајте хистограм </a:t>
            </a:r>
            <a:r>
              <a:rPr lang="sr-Latn-RS" sz="1800" dirty="0"/>
              <a:t>p</a:t>
            </a:r>
            <a:r>
              <a:rPr lang="sr-Latn-RS" sz="1800" baseline="-25000" dirty="0"/>
              <a:t>r</a:t>
            </a:r>
            <a:r>
              <a:rPr lang="sr-Latn-CS" sz="1800" dirty="0"/>
              <a:t> (r) дате слике и помоћу ње пронађите трансформацију изједначавања хистограма у једначини </a:t>
            </a:r>
          </a:p>
          <a:p>
            <a:pPr marL="0" indent="0">
              <a:buNone/>
            </a:pPr>
            <a:endParaRPr lang="sr-Latn-CS" sz="1800" dirty="0"/>
          </a:p>
          <a:p>
            <a:pPr marL="0" indent="0">
              <a:buNone/>
            </a:pPr>
            <a:endParaRPr lang="sr-Latn-CS" sz="1800" dirty="0"/>
          </a:p>
          <a:p>
            <a:pPr marL="0" indent="0">
              <a:buNone/>
            </a:pPr>
            <a:r>
              <a:rPr lang="sr-Latn-CS" sz="1800" dirty="0"/>
              <a:t>     и заокружите добијене вредности на цео опсег [0, L-1]</a:t>
            </a:r>
          </a:p>
          <a:p>
            <a:pPr marL="0" indent="0">
              <a:buNone/>
            </a:pPr>
            <a:r>
              <a:rPr lang="sr-Latn-CS" sz="1800" dirty="0"/>
              <a:t>2) Израчуна</a:t>
            </a:r>
            <a:r>
              <a:rPr lang="sr-Cyrl-CS" sz="1800" dirty="0"/>
              <a:t>вање</a:t>
            </a:r>
            <a:r>
              <a:rPr lang="sr-Latn-CS" sz="1800" dirty="0"/>
              <a:t> св</a:t>
            </a:r>
            <a:r>
              <a:rPr lang="sr-Cyrl-CS" sz="1800" dirty="0"/>
              <a:t>их</a:t>
            </a:r>
            <a:r>
              <a:rPr lang="sr-Latn-CS" sz="1800" dirty="0"/>
              <a:t> вредности функције трансформације </a:t>
            </a:r>
            <a:r>
              <a:rPr lang="en-US" sz="1800" dirty="0"/>
              <a:t>G</a:t>
            </a:r>
            <a:r>
              <a:rPr lang="sr-Latn-CS" sz="1800" dirty="0"/>
              <a:t> користећи исту једначину</a:t>
            </a:r>
            <a:r>
              <a:rPr lang="sr-Cyrl-CS" sz="1800" dirty="0"/>
              <a:t> </a:t>
            </a:r>
            <a:r>
              <a:rPr lang="sr-Latn-CS" sz="1800" dirty="0"/>
              <a:t> </a:t>
            </a:r>
            <a:endParaRPr lang="sr-Cyrl-CS" sz="1800" dirty="0"/>
          </a:p>
          <a:p>
            <a:pPr marL="0" indent="0">
              <a:buNone/>
            </a:pPr>
            <a:r>
              <a:rPr lang="sr-Latn-CS" sz="1800" dirty="0"/>
              <a:t> </a:t>
            </a:r>
            <a:endParaRPr lang="sr-Cyrl-CS" sz="1800" dirty="0"/>
          </a:p>
          <a:p>
            <a:pPr marL="0" indent="0">
              <a:buNone/>
            </a:pPr>
            <a:endParaRPr lang="sr-Cyrl-CS" sz="1800" dirty="0"/>
          </a:p>
          <a:p>
            <a:pPr marL="0" indent="0">
              <a:buNone/>
            </a:pPr>
            <a:r>
              <a:rPr lang="sr-Cyrl-CS" sz="1800" dirty="0"/>
              <a:t>  </a:t>
            </a:r>
            <a:r>
              <a:rPr lang="sr-Latn-RS" sz="1800" dirty="0"/>
              <a:t> </a:t>
            </a:r>
            <a:r>
              <a:rPr lang="sr-Cyrl-CS" sz="1800" dirty="0"/>
              <a:t>  </a:t>
            </a:r>
            <a:r>
              <a:rPr lang="sr-Latn-CS" sz="1800" dirty="0"/>
              <a:t>и округле вредности </a:t>
            </a:r>
            <a:r>
              <a:rPr lang="sr-Latn-RS" sz="1800" dirty="0"/>
              <a:t>G</a:t>
            </a:r>
            <a:r>
              <a:rPr lang="sr-Latn-CS" sz="1800" dirty="0"/>
              <a:t>.</a:t>
            </a:r>
            <a:endParaRPr lang="sr-Cyrl-CS" sz="1800" dirty="0"/>
          </a:p>
          <a:p>
            <a:pPr marL="0" indent="0">
              <a:buNone/>
            </a:pPr>
            <a:r>
              <a:rPr lang="sr-Latn-CS" sz="1800" dirty="0"/>
              <a:t>3) За сваку вредност </a:t>
            </a:r>
            <a:r>
              <a:rPr lang="sr-Latn-RS" sz="1800" dirty="0"/>
              <a:t>s</a:t>
            </a:r>
            <a:r>
              <a:rPr lang="sr-Latn-RS" sz="1800" baseline="-25000" dirty="0"/>
              <a:t>k</a:t>
            </a:r>
            <a:r>
              <a:rPr lang="sr-Latn-CS" sz="1800" dirty="0"/>
              <a:t>, k = 0,1,…, L-1, користи</a:t>
            </a:r>
            <a:r>
              <a:rPr lang="sr-Cyrl-CS" sz="1800" dirty="0"/>
              <a:t>мо</a:t>
            </a:r>
            <a:r>
              <a:rPr lang="sr-Latn-CS" sz="1800" dirty="0"/>
              <a:t> сачуване вредности G да бис</a:t>
            </a:r>
            <a:r>
              <a:rPr lang="sr-Cyrl-CS" sz="1800" dirty="0"/>
              <a:t>мо</a:t>
            </a:r>
            <a:r>
              <a:rPr lang="sr-Latn-CS" sz="1800" dirty="0"/>
              <a:t> пронашли одговарајућу вредност z</a:t>
            </a:r>
            <a:r>
              <a:rPr lang="sr-Latn-CS" sz="1800" baseline="-25000" dirty="0"/>
              <a:t>q</a:t>
            </a:r>
            <a:r>
              <a:rPr lang="sr-Latn-CS" sz="1800" dirty="0"/>
              <a:t> тако да је G(z</a:t>
            </a:r>
            <a:r>
              <a:rPr lang="sr-Latn-CS" sz="1800" baseline="-25000" dirty="0"/>
              <a:t>q</a:t>
            </a:r>
            <a:r>
              <a:rPr lang="sr-Latn-CS" sz="1800" dirty="0"/>
              <a:t>) ормар за s</a:t>
            </a:r>
            <a:r>
              <a:rPr lang="sr-Latn-CS" sz="1800" baseline="-25000" dirty="0"/>
              <a:t>k</a:t>
            </a:r>
            <a:r>
              <a:rPr lang="sr-Latn-CS" sz="1800" dirty="0"/>
              <a:t> и спремање ових мапирања од s до z.</a:t>
            </a:r>
            <a:endParaRPr lang="sr-Latn-R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D8151-8CA4-4300-844F-4699E1DAE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4" y="2486235"/>
            <a:ext cx="5422031" cy="780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8A4889-8C57-43B2-833B-13F8BB906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84" y="4106588"/>
            <a:ext cx="5503898" cy="7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87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62FA5-2977-498A-9CA2-240E92589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839" y="642594"/>
            <a:ext cx="11519210" cy="1371600"/>
          </a:xfrm>
        </p:spPr>
        <p:txBody>
          <a:bodyPr/>
          <a:lstStyle/>
          <a:p>
            <a:r>
              <a:rPr lang="sr-Latn-CS" dirty="0"/>
              <a:t>Подударање хистограма (спецификација)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BBA3D-2D3A-4687-A881-8B07D9051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365782"/>
            <a:ext cx="10058400" cy="38496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Cyrl-CS" sz="1800" dirty="0"/>
              <a:t>Поступак спецификације хистограма:</a:t>
            </a:r>
          </a:p>
          <a:p>
            <a:pPr marL="0" indent="0">
              <a:buNone/>
            </a:pPr>
            <a:r>
              <a:rPr lang="sr-Latn-CS" sz="1800" dirty="0"/>
              <a:t>4) Формира</a:t>
            </a:r>
            <a:r>
              <a:rPr lang="sr-Cyrl-CS" sz="1800" dirty="0"/>
              <a:t>мо</a:t>
            </a:r>
            <a:r>
              <a:rPr lang="sr-Latn-CS" sz="1800" dirty="0"/>
              <a:t> слику специфицирану од хистограма, прво</a:t>
            </a:r>
            <a:r>
              <a:rPr lang="sr-Cyrl-CS" sz="1800" dirty="0"/>
              <a:t> </a:t>
            </a:r>
            <a:r>
              <a:rPr lang="sr-Latn-CS" sz="1800" dirty="0"/>
              <a:t>хистограмециализирајући улазну слику, а затим преслика</a:t>
            </a:r>
            <a:r>
              <a:rPr lang="sr-Cyrl-CS" sz="1800" dirty="0"/>
              <a:t>мо </a:t>
            </a:r>
            <a:r>
              <a:rPr lang="sr-Latn-CS" sz="1800" dirty="0"/>
              <a:t>сваку изједначену вредност пиксела, </a:t>
            </a:r>
            <a:r>
              <a:rPr lang="sr-Latn-RS" sz="1800" dirty="0"/>
              <a:t>s</a:t>
            </a:r>
            <a:r>
              <a:rPr lang="sr-Latn-RS" sz="1800" baseline="-25000" dirty="0"/>
              <a:t>k</a:t>
            </a:r>
            <a:r>
              <a:rPr lang="sr-Latn-CS" sz="1800" dirty="0"/>
              <a:t>, ове слике на одговарајућу вредност z</a:t>
            </a:r>
            <a:r>
              <a:rPr lang="sr-Latn-CS" sz="1800" baseline="-25000" dirty="0"/>
              <a:t>q</a:t>
            </a:r>
            <a:r>
              <a:rPr lang="sr-Latn-CS" sz="1800" dirty="0"/>
              <a:t> на слици одређеној хистограмом, користећи пресликавања пронађена у кораку 3.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1361999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C55B-B53C-4CD5-8B25-1EF6B3CC0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23387"/>
            <a:ext cx="10058400" cy="1371600"/>
          </a:xfrm>
        </p:spPr>
        <p:txBody>
          <a:bodyPr/>
          <a:lstStyle/>
          <a:p>
            <a:pPr algn="ctr"/>
            <a:r>
              <a:rPr lang="sr-Cyrl-CS" dirty="0"/>
              <a:t>Подударање хистограма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C51839-51D2-409B-98DA-5A0F008FA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062" y="1583474"/>
            <a:ext cx="6999873" cy="4553874"/>
          </a:xfrm>
        </p:spPr>
      </p:pic>
    </p:spTree>
    <p:extLst>
      <p:ext uri="{BB962C8B-B14F-4D97-AF65-F5344CB8AC3E}">
        <p14:creationId xmlns:p14="http://schemas.microsoft.com/office/powerpoint/2010/main" val="4129413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CB56-59B6-4BBB-9D31-AD6A399A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Cyrl-CS" dirty="0"/>
              <a:t>Подударање хистограма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84797A-A8AD-40B5-980D-042FBEE18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18" y="2269501"/>
            <a:ext cx="6463363" cy="3945905"/>
          </a:xfrm>
        </p:spPr>
      </p:pic>
    </p:spTree>
    <p:extLst>
      <p:ext uri="{BB962C8B-B14F-4D97-AF65-F5344CB8AC3E}">
        <p14:creationId xmlns:p14="http://schemas.microsoft.com/office/powerpoint/2010/main" val="2421515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3C8B-9B57-4238-B325-310A1830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4944"/>
            <a:ext cx="10058400" cy="1371600"/>
          </a:xfrm>
        </p:spPr>
        <p:txBody>
          <a:bodyPr/>
          <a:lstStyle/>
          <a:p>
            <a:pPr algn="ctr"/>
            <a:r>
              <a:rPr lang="sr-Cyrl-CS" dirty="0"/>
              <a:t>Подударање хистограма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BE4F7E-FC82-4F5B-B80B-8BA79BB01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22" y="1745394"/>
            <a:ext cx="6845755" cy="4566197"/>
          </a:xfrm>
        </p:spPr>
      </p:pic>
    </p:spTree>
    <p:extLst>
      <p:ext uri="{BB962C8B-B14F-4D97-AF65-F5344CB8AC3E}">
        <p14:creationId xmlns:p14="http://schemas.microsoft.com/office/powerpoint/2010/main" val="1622247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89718-0D31-4AA5-B5BE-CFE925F46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468351"/>
            <a:ext cx="10058400" cy="1371600"/>
          </a:xfrm>
        </p:spPr>
        <p:txBody>
          <a:bodyPr/>
          <a:lstStyle/>
          <a:p>
            <a:pPr algn="ctr"/>
            <a:r>
              <a:rPr lang="sr-Cyrl-CS" dirty="0"/>
              <a:t>Подударање хистограма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6A4C59-D805-417E-8ADE-5F31B94D4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575" y="1839951"/>
            <a:ext cx="8200849" cy="4269291"/>
          </a:xfrm>
        </p:spPr>
      </p:pic>
    </p:spTree>
    <p:extLst>
      <p:ext uri="{BB962C8B-B14F-4D97-AF65-F5344CB8AC3E}">
        <p14:creationId xmlns:p14="http://schemas.microsoft.com/office/powerpoint/2010/main" val="3240152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F06F-B165-4E5F-9C4F-87ABA141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08058"/>
            <a:ext cx="10058400" cy="1371600"/>
          </a:xfrm>
        </p:spPr>
        <p:txBody>
          <a:bodyPr/>
          <a:lstStyle/>
          <a:p>
            <a:pPr algn="ctr"/>
            <a:r>
              <a:rPr lang="sr-Cyrl-CS" dirty="0"/>
              <a:t>Подударање хистограма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A21E1-90B1-4A22-8147-4583C6344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968" y="1509061"/>
            <a:ext cx="7550064" cy="4762101"/>
          </a:xfrm>
        </p:spPr>
      </p:pic>
    </p:spTree>
    <p:extLst>
      <p:ext uri="{BB962C8B-B14F-4D97-AF65-F5344CB8AC3E}">
        <p14:creationId xmlns:p14="http://schemas.microsoft.com/office/powerpoint/2010/main" val="3360918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6631-5FB3-4E02-A86C-E3F7835BD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52662"/>
            <a:ext cx="10058400" cy="1371600"/>
          </a:xfrm>
        </p:spPr>
        <p:txBody>
          <a:bodyPr/>
          <a:lstStyle/>
          <a:p>
            <a:pPr algn="ctr"/>
            <a:r>
              <a:rPr lang="sr-Cyrl-CS" dirty="0"/>
              <a:t>Подударање хистограма</a:t>
            </a:r>
            <a:endParaRPr lang="sr-Latn-R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45FFC9-A6F3-4F81-8172-5E549F8E5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316" y="1476438"/>
            <a:ext cx="7279367" cy="4805876"/>
          </a:xfrm>
        </p:spPr>
      </p:pic>
    </p:spTree>
    <p:extLst>
      <p:ext uri="{BB962C8B-B14F-4D97-AF65-F5344CB8AC3E}">
        <p14:creationId xmlns:p14="http://schemas.microsoft.com/office/powerpoint/2010/main" val="35176173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FF52-FDEF-462D-A96E-3A8B7C90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CS" dirty="0"/>
              <a:t>Обрада локалног хистограма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C4AB4-329A-476A-A214-A12713745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77" y="1873405"/>
            <a:ext cx="10961649" cy="4235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CS" sz="1800" dirty="0"/>
              <a:t>• Методе обраде хистограма о којима смо говорили у претходна два одељка су </a:t>
            </a:r>
            <a:r>
              <a:rPr lang="sr-Cyrl-CS" sz="1800" dirty="0"/>
              <a:t>г</a:t>
            </a:r>
            <a:r>
              <a:rPr lang="sr-Latn-CS" sz="1800" dirty="0"/>
              <a:t>лобалне, у смислу да су пиксели модификовани помоћу функције трансформације засноване на расподели интензитета целе слике.</a:t>
            </a:r>
            <a:br>
              <a:rPr lang="sr-Latn-CS" sz="1800" dirty="0"/>
            </a:br>
            <a:r>
              <a:rPr lang="sr-Latn-CS" sz="1800" dirty="0"/>
              <a:t>• Постоје случајеви у којима је потребно побољшати детаље на малим површинама слике.</a:t>
            </a:r>
            <a:br>
              <a:rPr lang="sr-Latn-CS" sz="1800" dirty="0"/>
            </a:br>
            <a:r>
              <a:rPr lang="sr-Latn-CS" sz="1800" dirty="0"/>
              <a:t>• Овај поступак је дефини</a:t>
            </a:r>
            <a:r>
              <a:rPr lang="sr-Cyrl-CS" sz="1800" dirty="0"/>
              <a:t>с</a:t>
            </a:r>
            <a:r>
              <a:rPr lang="sr-Latn-CS" sz="1800" dirty="0"/>
              <a:t>ање суседства и пом</a:t>
            </a:r>
            <a:r>
              <a:rPr lang="sr-Cyrl-CS" sz="1800" dirty="0"/>
              <a:t>ерање</a:t>
            </a:r>
            <a:r>
              <a:rPr lang="sr-Latn-CS" sz="1800" dirty="0"/>
              <a:t> његовог </a:t>
            </a:r>
            <a:r>
              <a:rPr lang="sr-Cyrl-CS" sz="1800" dirty="0"/>
              <a:t>централног</a:t>
            </a:r>
            <a:r>
              <a:rPr lang="sr-Latn-CS" sz="1800" dirty="0"/>
              <a:t> пиксела у пиксел.</a:t>
            </a:r>
            <a:br>
              <a:rPr lang="sr-Latn-CS" sz="1800" dirty="0"/>
            </a:br>
            <a:r>
              <a:rPr lang="sr-Latn-CS" sz="1800" dirty="0"/>
              <a:t>• На свакој локацији израчунава се хистограм тачака у </a:t>
            </a:r>
            <a:r>
              <a:rPr lang="sr-Cyrl-CS" sz="1800" dirty="0"/>
              <a:t>суседству</a:t>
            </a:r>
            <a:r>
              <a:rPr lang="sr-Latn-CS" sz="1800" dirty="0"/>
              <a:t> и добија се или функција изједначавања хистограма или спецификација трансформације спецификације хистограма.</a:t>
            </a:r>
            <a:br>
              <a:rPr lang="sr-Latn-CS" sz="1800" dirty="0"/>
            </a:br>
            <a:r>
              <a:rPr lang="sr-Latn-CS" sz="1800" dirty="0"/>
              <a:t>• Мапира</a:t>
            </a:r>
            <a:r>
              <a:rPr lang="sr-Cyrl-CS" sz="1800" dirty="0"/>
              <a:t>мо</a:t>
            </a:r>
            <a:r>
              <a:rPr lang="sr-Latn-CS" sz="1800" dirty="0"/>
              <a:t> интензитет пиксела усредсређеног на </a:t>
            </a:r>
            <a:r>
              <a:rPr lang="sr-Cyrl-CS" sz="1800" dirty="0"/>
              <a:t>суседство</a:t>
            </a:r>
            <a:r>
              <a:rPr lang="sr-Latn-CS" sz="1800" dirty="0"/>
              <a:t>.</a:t>
            </a:r>
            <a:br>
              <a:rPr lang="sr-Latn-CS" sz="1800" dirty="0"/>
            </a:br>
            <a:r>
              <a:rPr lang="sr-Latn-CS" sz="1800" dirty="0"/>
              <a:t>• Центар суседне регије се премешта на суседну пикселну локацију и поступак се понавља.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903098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24216-DA4B-4A0A-99A0-D3872AC0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73" y="0"/>
            <a:ext cx="11463453" cy="1371600"/>
          </a:xfrm>
        </p:spPr>
        <p:txBody>
          <a:bodyPr/>
          <a:lstStyle/>
          <a:p>
            <a:r>
              <a:rPr lang="sr-Cyrl-CS" dirty="0"/>
              <a:t>Геометријски просторне трансформације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C0FB6-F096-4AE6-BC6F-D3EF038E3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251" y="1003609"/>
            <a:ext cx="6977008" cy="5467666"/>
          </a:xfrm>
        </p:spPr>
      </p:pic>
    </p:spTree>
    <p:extLst>
      <p:ext uri="{BB962C8B-B14F-4D97-AF65-F5344CB8AC3E}">
        <p14:creationId xmlns:p14="http://schemas.microsoft.com/office/powerpoint/2010/main" val="1273954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6DC1-4AD4-44A3-B503-A9057AE4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CS" dirty="0"/>
              <a:t>Обрада локалног хистограма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47B18-25AF-45A3-95AE-243F02784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r-Latn-CS" sz="1800" dirty="0"/>
              <a:t>• Овај приступ има очигледне предности у односу на рачунање хистограма свих пиксела у окружењу</a:t>
            </a:r>
            <a:r>
              <a:rPr lang="sr-Cyrl-CS" sz="1800" dirty="0"/>
              <a:t> (суседству)</a:t>
            </a:r>
            <a:r>
              <a:rPr lang="sr-Latn-CS" sz="1800" dirty="0"/>
              <a:t> сваки пут када се регион помера за једну локацију пиксела.</a:t>
            </a:r>
            <a:br>
              <a:rPr lang="sr-Latn-CS" sz="1800" dirty="0"/>
            </a:br>
            <a:r>
              <a:rPr lang="sr-Latn-CS" sz="1800" dirty="0"/>
              <a:t>• Други приступ који се понекад користи за смањење рачуна је употреба не преклапајућих региона, али ова метода обично даје нежељени ефекат „блокаде“.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3622931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8484-CF58-45CF-A26E-046EE6872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37170"/>
            <a:ext cx="10058400" cy="1371600"/>
          </a:xfrm>
        </p:spPr>
        <p:txBody>
          <a:bodyPr/>
          <a:lstStyle/>
          <a:p>
            <a:pPr algn="ctr"/>
            <a:r>
              <a:rPr lang="sr-Cyrl-CS" dirty="0"/>
              <a:t>Обрада локалног хистограма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F2A0E-5872-4257-9574-2E1E0C664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566" y="1575257"/>
            <a:ext cx="7566867" cy="4595544"/>
          </a:xfrm>
        </p:spPr>
      </p:pic>
    </p:spTree>
    <p:extLst>
      <p:ext uri="{BB962C8B-B14F-4D97-AF65-F5344CB8AC3E}">
        <p14:creationId xmlns:p14="http://schemas.microsoft.com/office/powerpoint/2010/main" val="933055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C3FB-1226-4F2D-BC47-45B53378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CS" dirty="0"/>
              <a:t>Просторно филтрирање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99CC0-FEFB-4ED5-9FC3-23C906D3F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r-Latn-CS" sz="1800" dirty="0"/>
              <a:t>• Називају се и просторним маскама, језгр</a:t>
            </a:r>
            <a:r>
              <a:rPr lang="sr-Cyrl-CS" sz="1800" dirty="0"/>
              <a:t>и</a:t>
            </a:r>
            <a:r>
              <a:rPr lang="sr-Latn-CS" sz="1800" dirty="0"/>
              <a:t>ма</a:t>
            </a:r>
            <a:r>
              <a:rPr lang="sr-Cyrl-CS" sz="1800" dirty="0"/>
              <a:t> </a:t>
            </a:r>
            <a:r>
              <a:rPr lang="sr-Latn-CS" sz="1800" dirty="0"/>
              <a:t>и прозорима.</a:t>
            </a:r>
            <a:br>
              <a:rPr lang="sr-Latn-CS" sz="1800" dirty="0"/>
            </a:br>
            <a:r>
              <a:rPr lang="sr-Latn-CS" sz="1800" dirty="0"/>
              <a:t>• Састој</a:t>
            </a:r>
            <a:r>
              <a:rPr lang="sr-Cyrl-CS" sz="1800" dirty="0"/>
              <a:t>и</a:t>
            </a:r>
            <a:r>
              <a:rPr lang="sr-Latn-CS" sz="1800" dirty="0"/>
              <a:t> се од (1) четврти (обично мали прозор) и (2) унапред дефинисане операције која се изводи на сликовним пикселима обухваћеним околином.</a:t>
            </a:r>
            <a:br>
              <a:rPr lang="sr-Latn-CS" sz="1800" dirty="0"/>
            </a:br>
            <a:r>
              <a:rPr lang="sr-Latn-CS" sz="1800" dirty="0"/>
              <a:t>• Филтрирањем се ствара нови пиксел с координатама једнаким средишту суседства.</a:t>
            </a:r>
            <a:br>
              <a:rPr lang="sr-Latn-CS" sz="1800" dirty="0"/>
            </a:br>
            <a:r>
              <a:rPr lang="sr-Latn-CS" sz="1800" dirty="0"/>
              <a:t>• Ако је рад линеран, тада се филтер назива линеарни просторни филтер иначе нелинеарни.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24986471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A2B3-AD0D-464F-BAB9-AED96BFA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19930"/>
            <a:ext cx="10058400" cy="1208508"/>
          </a:xfrm>
        </p:spPr>
        <p:txBody>
          <a:bodyPr/>
          <a:lstStyle/>
          <a:p>
            <a:r>
              <a:rPr lang="sr-Cyrl-CS" dirty="0"/>
              <a:t>Механика просторног филтрирања</a:t>
            </a:r>
            <a:br>
              <a:rPr lang="sr-Cyrl-CS" dirty="0"/>
            </a:b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AD6A7A-FE99-4035-AA9C-AEE27C241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02" y="1381397"/>
            <a:ext cx="6525796" cy="4956673"/>
          </a:xfrm>
        </p:spPr>
      </p:pic>
    </p:spTree>
    <p:extLst>
      <p:ext uri="{BB962C8B-B14F-4D97-AF65-F5344CB8AC3E}">
        <p14:creationId xmlns:p14="http://schemas.microsoft.com/office/powerpoint/2010/main" val="3104297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DA9E-CF54-45AF-924B-F8B2E39C6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CS" dirty="0"/>
              <a:t>Просторна корелација и савијање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9C7FC-AF4D-42F8-9394-DE1A9C14C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r-Latn-CS" sz="1800" dirty="0"/>
              <a:t>• Корелација је процес померања маске филтера преко слике и израчунавања сум</a:t>
            </a:r>
            <a:r>
              <a:rPr lang="sr-Cyrl-CS" sz="1800" dirty="0"/>
              <a:t>е</a:t>
            </a:r>
            <a:r>
              <a:rPr lang="sr-Latn-CS" sz="1800" dirty="0"/>
              <a:t> производа на свакој локацији.</a:t>
            </a:r>
            <a:br>
              <a:rPr lang="sr-Latn-CS" sz="1800" dirty="0"/>
            </a:br>
            <a:r>
              <a:rPr lang="sr-Latn-CS" sz="1800" dirty="0"/>
              <a:t>• Процес савијања је исти осим што се филтер прво ротира за 180 степени.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335330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21656B-A8BE-4DCB-B6A5-100F6B6BE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552" y="406182"/>
            <a:ext cx="6952895" cy="6045636"/>
          </a:xfrm>
        </p:spPr>
      </p:pic>
    </p:spTree>
    <p:extLst>
      <p:ext uri="{BB962C8B-B14F-4D97-AF65-F5344CB8AC3E}">
        <p14:creationId xmlns:p14="http://schemas.microsoft.com/office/powerpoint/2010/main" val="3801791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2923B9-D323-4C79-8A9A-ABD0DA677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81" y="376760"/>
            <a:ext cx="7753437" cy="6104479"/>
          </a:xfrm>
        </p:spPr>
      </p:pic>
    </p:spTree>
    <p:extLst>
      <p:ext uri="{BB962C8B-B14F-4D97-AF65-F5344CB8AC3E}">
        <p14:creationId xmlns:p14="http://schemas.microsoft.com/office/powerpoint/2010/main" val="1081423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33FD-448F-41AE-859E-3DBC6B83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264" y="531082"/>
            <a:ext cx="11017404" cy="1371600"/>
          </a:xfrm>
        </p:spPr>
        <p:txBody>
          <a:bodyPr/>
          <a:lstStyle/>
          <a:p>
            <a:r>
              <a:rPr lang="sr-Cyrl-CS" dirty="0"/>
              <a:t>Углађивање</a:t>
            </a:r>
            <a:r>
              <a:rPr lang="sr-Latn-CS" dirty="0"/>
              <a:t> просторних линеарних филтера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81B9A-CB0E-4EFE-A50A-9D4C722F4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264" y="2181179"/>
            <a:ext cx="10537902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CS" sz="1800" dirty="0"/>
              <a:t>• Називају се и филтери за усредњавање или Lowpass филтри.</a:t>
            </a:r>
            <a:br>
              <a:rPr lang="sr-Latn-CS" sz="1800" dirty="0"/>
            </a:br>
            <a:r>
              <a:rPr lang="sr-Latn-CS" sz="1800" dirty="0"/>
              <a:t>• Заменом вредности сваког пиксела на слици просечним нивоом интензитета у околини дефинисаном маском филтера.</a:t>
            </a:r>
            <a:br>
              <a:rPr lang="sr-Latn-CS" sz="1800" dirty="0"/>
            </a:br>
            <a:r>
              <a:rPr lang="sr-Latn-CS" sz="1800" dirty="0"/>
              <a:t>• Смањени „оштри“ прелаз у интензитету.</a:t>
            </a:r>
            <a:br>
              <a:rPr lang="sr-Latn-CS" sz="1800" dirty="0"/>
            </a:br>
            <a:r>
              <a:rPr lang="sr-Latn-CS" sz="1800" dirty="0"/>
              <a:t>• Случајни шум обично се састоји од оштрог прелаза.</a:t>
            </a:r>
            <a:br>
              <a:rPr lang="sr-Latn-CS" sz="1800" dirty="0"/>
            </a:br>
            <a:r>
              <a:rPr lang="sr-Latn-CS" sz="1800" dirty="0"/>
              <a:t>• Ивице такође карактеришу оштри прелази интензитета, тако да просечни филтри имају непожељне споредне ефекте који замућују ивице.</a:t>
            </a:r>
            <a:br>
              <a:rPr lang="sr-Latn-CS" sz="1800" dirty="0"/>
            </a:br>
            <a:r>
              <a:rPr lang="sr-Latn-CS" sz="1800" dirty="0"/>
              <a:t>• Ако су сви коефицијенти у филтеру једнаки, тада се то назива и боксерски филтер.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25033129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2228-A0D1-4B93-B464-BD219AD3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27" y="631443"/>
            <a:ext cx="10058400" cy="1371600"/>
          </a:xfrm>
        </p:spPr>
        <p:txBody>
          <a:bodyPr/>
          <a:lstStyle/>
          <a:p>
            <a:r>
              <a:rPr lang="sr-Cyrl-CS" dirty="0"/>
              <a:t>Изглађивање</a:t>
            </a:r>
            <a:r>
              <a:rPr lang="sr-Latn-CS" dirty="0"/>
              <a:t> просторних линеарних филтера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067A2-6997-47D3-9992-181F356CC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927" y="2181179"/>
            <a:ext cx="10270273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CS" sz="1800" dirty="0"/>
              <a:t>• Друга маска се назива пондерисани просек, терминологија која се користи да означи да се пиксели множе различитим коефицијентом.</a:t>
            </a:r>
            <a:br>
              <a:rPr lang="sr-Latn-CS" sz="1800" dirty="0"/>
            </a:br>
            <a:r>
              <a:rPr lang="sr-Latn-CS" sz="1800" dirty="0"/>
              <a:t>• Средишња тачка је пондерисанија од било које друге тачке.</a:t>
            </a:r>
            <a:br>
              <a:rPr lang="sr-Latn-CS" sz="1800" dirty="0"/>
            </a:br>
            <a:r>
              <a:rPr lang="sr-Latn-CS" sz="1800" dirty="0"/>
              <a:t>• Стратегија иза вагања средишње тачке која је највећа, а затим смањење вредности коефицијената као функције повећања удаљености од порекла, једноставно је покушај да се смањи замућење у процесу изравнавања.</a:t>
            </a:r>
            <a:br>
              <a:rPr lang="sr-Latn-CS" sz="1800" dirty="0"/>
            </a:br>
            <a:r>
              <a:rPr lang="sr-Latn-CS" sz="1800" dirty="0"/>
              <a:t>• Интензитет мањих објеката меша се са позадином.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3507479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56DD-ED6D-4BCB-8336-4F5355E8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CS" dirty="0"/>
              <a:t>Изглађивање линеарног филтра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35B985-6ED2-4F40-9EB6-DA4F738EA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22" y="2103438"/>
            <a:ext cx="8609955" cy="3849687"/>
          </a:xfrm>
        </p:spPr>
      </p:pic>
    </p:spTree>
    <p:extLst>
      <p:ext uri="{BB962C8B-B14F-4D97-AF65-F5344CB8AC3E}">
        <p14:creationId xmlns:p14="http://schemas.microsoft.com/office/powerpoint/2010/main" val="386794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49C8-03D1-4C01-BCAE-F4EDCCAF1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CS" dirty="0"/>
              <a:t>Побољшање слике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01670-5E5F-40BB-AF6D-F6441880D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Latn-CS" sz="1800" dirty="0"/>
              <a:t>Циљ побољшања слике је обрадити слику тако да је резултат погоднији од оригиналне слике за одређену апликацију.</a:t>
            </a:r>
            <a:endParaRPr lang="sr-Cyrl-C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sr-Latn-CS" sz="1800" dirty="0"/>
              <a:t>Постоје два главна приступа:</a:t>
            </a:r>
            <a:endParaRPr lang="sr-Cyrl-CS" sz="1800" dirty="0"/>
          </a:p>
          <a:p>
            <a:pPr marL="0" indent="0">
              <a:buNone/>
            </a:pPr>
            <a:r>
              <a:rPr lang="sr-Cyrl-CS" sz="1800" dirty="0"/>
              <a:t>      ♥ </a:t>
            </a:r>
            <a:r>
              <a:rPr lang="sr-Latn-CS" sz="1800" dirty="0"/>
              <a:t>Побољшање слике у просторно</a:t>
            </a:r>
            <a:r>
              <a:rPr lang="sr-Cyrl-CS" sz="1800" dirty="0"/>
              <a:t>м</a:t>
            </a:r>
            <a:r>
              <a:rPr lang="sr-Latn-CS" sz="1800" dirty="0"/>
              <a:t> домен</a:t>
            </a:r>
            <a:r>
              <a:rPr lang="sr-Cyrl-CS" sz="1800" dirty="0"/>
              <a:t>у</a:t>
            </a:r>
            <a:r>
              <a:rPr lang="sr-Latn-CS" sz="1800" dirty="0"/>
              <a:t>: Директна манипулација пиксела на слици</a:t>
            </a:r>
            <a:br>
              <a:rPr lang="sr-Latn-CS" sz="1800" dirty="0"/>
            </a:br>
            <a:r>
              <a:rPr lang="sr-Cyrl-CS" sz="1800" dirty="0"/>
              <a:t>           - </a:t>
            </a:r>
            <a:r>
              <a:rPr lang="sr-Latn-CS" sz="1800" dirty="0"/>
              <a:t>Обрада тачака: Промен</a:t>
            </a:r>
            <a:r>
              <a:rPr lang="sr-Cyrl-CS" sz="1800" dirty="0"/>
              <a:t>а</a:t>
            </a:r>
            <a:r>
              <a:rPr lang="sr-Latn-CS" sz="1800" dirty="0"/>
              <a:t> интензитет пиксела</a:t>
            </a:r>
            <a:endParaRPr lang="sr-Cyrl-CS" sz="1800" dirty="0"/>
          </a:p>
          <a:p>
            <a:pPr marL="0" indent="0">
              <a:buNone/>
            </a:pPr>
            <a:r>
              <a:rPr lang="sr-Cyrl-CS" sz="1800" dirty="0"/>
              <a:t>           - Просторно филтрирање</a:t>
            </a:r>
          </a:p>
          <a:p>
            <a:pPr marL="0" indent="0">
              <a:buNone/>
            </a:pPr>
            <a:r>
              <a:rPr lang="sr-Cyrl-CS" sz="1800" dirty="0"/>
              <a:t>      ♥ </a:t>
            </a:r>
            <a:r>
              <a:rPr lang="sr-Latn-CS" sz="1800" dirty="0"/>
              <a:t>Побољшање слике у фреквенцијско</a:t>
            </a:r>
            <a:r>
              <a:rPr lang="sr-Cyrl-CS" sz="1800" dirty="0"/>
              <a:t>м</a:t>
            </a:r>
            <a:r>
              <a:rPr lang="sr-Latn-CS" sz="1800" dirty="0"/>
              <a:t> домен</a:t>
            </a:r>
            <a:r>
              <a:rPr lang="sr-Cyrl-CS" sz="1800" dirty="0"/>
              <a:t>у</a:t>
            </a:r>
            <a:r>
              <a:rPr lang="sr-Latn-CS" sz="1800" dirty="0"/>
              <a:t>:</a:t>
            </a:r>
            <a:br>
              <a:rPr lang="sr-Latn-CS" sz="1800" dirty="0"/>
            </a:br>
            <a:r>
              <a:rPr lang="sr-Cyrl-CS" sz="1800" dirty="0"/>
              <a:t>         </a:t>
            </a:r>
            <a:r>
              <a:rPr lang="sr-Latn-CS" sz="1800" dirty="0"/>
              <a:t>Измена Фури</a:t>
            </a:r>
            <a:r>
              <a:rPr lang="sr-Cyrl-CS" sz="1800" dirty="0"/>
              <a:t>ј</a:t>
            </a:r>
            <a:r>
              <a:rPr lang="sr-Latn-CS" sz="1800" dirty="0"/>
              <a:t>еове трансформације слике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19903214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068CC2-0429-4BC0-9F8C-00E376B34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81" y="511899"/>
            <a:ext cx="6262837" cy="5834201"/>
          </a:xfrm>
        </p:spPr>
      </p:pic>
    </p:spTree>
    <p:extLst>
      <p:ext uri="{BB962C8B-B14F-4D97-AF65-F5344CB8AC3E}">
        <p14:creationId xmlns:p14="http://schemas.microsoft.com/office/powerpoint/2010/main" val="3401635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1FB34C-A946-4B7B-B4AD-56F0C08B6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27" y="1949685"/>
            <a:ext cx="11201345" cy="29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99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1A2831-2D9B-4A64-AEF2-A9C47F0A5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79" y="1110494"/>
            <a:ext cx="9639842" cy="463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567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EA3EF-748F-4A3B-83A6-5B0A52DC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CS" dirty="0"/>
              <a:t>Статистички (нелинеарни) филтри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342D1-9184-4B5B-BED9-E96BC1DA0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4"/>
            <a:ext cx="10058400" cy="4034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CS" sz="1800" dirty="0"/>
              <a:t>• Одговор се заснива на наручивању (рангирању) пиксела садржаних у подручју слике које је обухватио филтер, а затим заменом вредности средишњег пиксела са вредношћу која је одређена резултатом рангирања.</a:t>
            </a:r>
            <a:br>
              <a:rPr lang="sr-Latn-CS" sz="1800" dirty="0"/>
            </a:br>
            <a:r>
              <a:rPr lang="sr-Latn-CS" sz="1800" dirty="0"/>
              <a:t>• Најпознатији филтер је средњи филт</a:t>
            </a:r>
            <a:r>
              <a:rPr lang="sr-Cyrl-CS" sz="1800" dirty="0"/>
              <a:t>е</a:t>
            </a:r>
            <a:r>
              <a:rPr lang="sr-Latn-CS" sz="1800" dirty="0"/>
              <a:t>р.</a:t>
            </a:r>
            <a:br>
              <a:rPr lang="sr-Latn-CS" sz="1800" dirty="0"/>
            </a:br>
            <a:r>
              <a:rPr lang="sr-Latn-CS" sz="1800" dirty="0"/>
              <a:t>• Замењује вредност средњег пиксела средином вредности интензитета у близини тог пиксела.</a:t>
            </a:r>
            <a:br>
              <a:rPr lang="sr-Latn-CS" sz="1800" dirty="0"/>
            </a:br>
            <a:r>
              <a:rPr lang="sr-Latn-CS" sz="1800" dirty="0"/>
              <a:t>• Користи се за уклањање буке импулса или соли паприке.</a:t>
            </a:r>
            <a:br>
              <a:rPr lang="sr-Latn-CS" sz="1800" dirty="0"/>
            </a:br>
            <a:r>
              <a:rPr lang="sr-Latn-CS" sz="1800" dirty="0"/>
              <a:t>• Већи кластери су погођени знатно мање. ?</a:t>
            </a:r>
            <a:br>
              <a:rPr lang="sr-Latn-CS" sz="1800" dirty="0"/>
            </a:br>
            <a:r>
              <a:rPr lang="sr-Latn-CS" sz="1800" dirty="0"/>
              <a:t>• Медијан представља 50. п</a:t>
            </a:r>
            <a:r>
              <a:rPr lang="sr-Cyrl-CS" sz="1800" dirty="0"/>
              <a:t>роценат</a:t>
            </a:r>
            <a:r>
              <a:rPr lang="sr-Latn-CS" sz="1800" dirty="0"/>
              <a:t> рангираног скупа бројева, док 100. или 0. проценти резултирају у такозваном максималном филтеру или мин</a:t>
            </a:r>
            <a:r>
              <a:rPr lang="sr-Cyrl-CS" sz="1800" dirty="0"/>
              <a:t>.</a:t>
            </a:r>
            <a:r>
              <a:rPr lang="sr-Latn-CS" sz="1800" dirty="0"/>
              <a:t> филтеру.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322214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AF32-44C4-4E2F-ABFF-58725D05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553384"/>
            <a:ext cx="10058400" cy="1371600"/>
          </a:xfrm>
        </p:spPr>
        <p:txBody>
          <a:bodyPr/>
          <a:lstStyle/>
          <a:p>
            <a:pPr algn="ctr"/>
            <a:r>
              <a:rPr lang="sr-Latn-CS" dirty="0"/>
              <a:t>Средњи филтер (нелинеарни)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E124DA-C04F-477F-B79E-4BAF15F49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12" y="2014194"/>
            <a:ext cx="8835175" cy="4024210"/>
          </a:xfrm>
        </p:spPr>
      </p:pic>
    </p:spTree>
    <p:extLst>
      <p:ext uri="{BB962C8B-B14F-4D97-AF65-F5344CB8AC3E}">
        <p14:creationId xmlns:p14="http://schemas.microsoft.com/office/powerpoint/2010/main" val="362651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05E85-FF15-43F9-BFAA-8FE14B71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Latn-CS" dirty="0"/>
              <a:t>Средњи филтер (нелинеарни)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2619A6-F071-4F9A-916C-3D131E2F6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889" y="2256384"/>
            <a:ext cx="7678222" cy="3543795"/>
          </a:xfrm>
        </p:spPr>
      </p:pic>
    </p:spTree>
    <p:extLst>
      <p:ext uri="{BB962C8B-B14F-4D97-AF65-F5344CB8AC3E}">
        <p14:creationId xmlns:p14="http://schemas.microsoft.com/office/powerpoint/2010/main" val="30358152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7078-6BAC-4EC8-BB52-B2F5B9DF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CS" dirty="0"/>
              <a:t>Оштрење просторних филтера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8DE0-2955-4BDA-81B6-1D063CBCB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48086"/>
            <a:ext cx="10058400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CS" sz="1800" dirty="0"/>
              <a:t>• Циљ заоштравања је означавање прелаза по интензитету.</a:t>
            </a:r>
            <a:br>
              <a:rPr lang="sr-Latn-CS" sz="1800" dirty="0"/>
            </a:br>
            <a:r>
              <a:rPr lang="sr-Latn-CS" sz="1800" dirty="0"/>
              <a:t>• Употреба у штампању и медицинском снимању</a:t>
            </a:r>
            <a:r>
              <a:rPr lang="sr-Cyrl-CS" sz="1800" dirty="0"/>
              <a:t>, </a:t>
            </a:r>
            <a:r>
              <a:rPr lang="sr-Latn-CS" sz="1800" dirty="0"/>
              <a:t>за индустријску инспекцију и аутономно вођење у војним системима.</a:t>
            </a:r>
            <a:br>
              <a:rPr lang="sr-Latn-CS" sz="1800" dirty="0"/>
            </a:br>
            <a:r>
              <a:rPr lang="sr-Latn-CS" sz="1800" dirty="0"/>
              <a:t>• Просеч</a:t>
            </a:r>
            <a:r>
              <a:rPr lang="sr-Cyrl-CS" sz="1800" dirty="0"/>
              <a:t>но</a:t>
            </a:r>
            <a:r>
              <a:rPr lang="sr-Latn-CS" sz="1800" dirty="0"/>
              <a:t> је аналогно интеграцији, тако да је оштрење аналогно просторној диференцијацији.</a:t>
            </a:r>
            <a:br>
              <a:rPr lang="sr-Latn-CS" sz="1800" dirty="0"/>
            </a:br>
            <a:r>
              <a:rPr lang="sr-Latn-CS" sz="1800" dirty="0"/>
              <a:t>• Дакле, диференцијација слике појачава ивице и друге дисконтинуитете (попут буке) и деемфазира подручја са </a:t>
            </a:r>
            <a:r>
              <a:rPr lang="sr-Cyrl-CS" sz="1800" dirty="0"/>
              <a:t>благо</a:t>
            </a:r>
            <a:r>
              <a:rPr lang="sr-Latn-CS" sz="1800" dirty="0"/>
              <a:t> различитим интензитетом.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17199634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BB6F-0FE0-4C7A-A15C-EBA776C4E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CS" dirty="0"/>
              <a:t>Основа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7950E-4E5B-446D-859E-C051518BE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94698"/>
            <a:ext cx="10058400" cy="384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Latn-CS" sz="1800" dirty="0"/>
              <a:t>• Дефиниција за </a:t>
            </a:r>
            <a:r>
              <a:rPr lang="sr-Cyrl-CS" sz="1800" dirty="0"/>
              <a:t>извод</a:t>
            </a:r>
            <a:r>
              <a:rPr lang="sr-Latn-CS" sz="1800" dirty="0"/>
              <a:t> првог реда (1) мора бити једнака нули у подручјима сталног интензитета (2) мора бити нула на почетку корака интензитета </a:t>
            </a:r>
            <a:r>
              <a:rPr lang="sr-Cyrl-CS" sz="1800" dirty="0"/>
              <a:t>или платформе </a:t>
            </a:r>
            <a:r>
              <a:rPr lang="sr-Latn-CS" sz="1800" dirty="0"/>
              <a:t>и (3) мора бити нула дуж </a:t>
            </a:r>
            <a:r>
              <a:rPr lang="sr-Cyrl-CS" sz="1800" dirty="0"/>
              <a:t>платформе</a:t>
            </a:r>
            <a:r>
              <a:rPr lang="sr-Latn-CS" sz="1800" dirty="0"/>
              <a:t>.</a:t>
            </a:r>
            <a:br>
              <a:rPr lang="sr-Latn-CS" sz="1800" dirty="0"/>
            </a:br>
            <a:r>
              <a:rPr lang="sr-Latn-CS" sz="1800" dirty="0"/>
              <a:t>• За </a:t>
            </a:r>
            <a:r>
              <a:rPr lang="sr-Cyrl-CS" sz="1800" dirty="0"/>
              <a:t>изводе</a:t>
            </a:r>
            <a:r>
              <a:rPr lang="sr-Latn-CS" sz="1800" dirty="0"/>
              <a:t> другог реда (1) у константним подручјима мора бити нула (2) на почетку мора бити нула и (3) дуж </a:t>
            </a:r>
            <a:r>
              <a:rPr lang="sr-Cyrl-CS" sz="1800" dirty="0"/>
              <a:t>платформе</a:t>
            </a:r>
            <a:r>
              <a:rPr lang="sr-Latn-CS" sz="1800" dirty="0"/>
              <a:t> сталног нагиба.</a:t>
            </a:r>
            <a:br>
              <a:rPr lang="sr-Latn-CS" sz="1800" dirty="0"/>
            </a:br>
            <a:r>
              <a:rPr lang="sr-Latn-CS" sz="1800" dirty="0"/>
              <a:t>• </a:t>
            </a:r>
            <a:r>
              <a:rPr lang="sr-Cyrl-CS" sz="1800" dirty="0"/>
              <a:t>Извод</a:t>
            </a:r>
            <a:r>
              <a:rPr lang="sr-Latn-CS" sz="1800" dirty="0"/>
              <a:t> једнодимензионалне функције </a:t>
            </a:r>
            <a:r>
              <a:rPr lang="sr-Latn-RS" sz="1800" dirty="0"/>
              <a:t>f</a:t>
            </a:r>
            <a:r>
              <a:rPr lang="sr-Latn-CS" sz="1800" dirty="0"/>
              <a:t>(</a:t>
            </a:r>
            <a:r>
              <a:rPr lang="en-US" sz="1800" dirty="0"/>
              <a:t>x</a:t>
            </a:r>
            <a:r>
              <a:rPr lang="sr-Latn-CS" sz="1800" dirty="0"/>
              <a:t>) првог реда је разлика</a:t>
            </a:r>
            <a:r>
              <a:rPr lang="en-US" sz="1800" dirty="0"/>
              <a:t> </a:t>
            </a:r>
            <a:r>
              <a:rPr lang="sr-Latn-RS" sz="1800" dirty="0"/>
              <a:t>f(x+1) – f(x).</a:t>
            </a:r>
            <a:endParaRPr lang="en-US" sz="1800" dirty="0"/>
          </a:p>
          <a:p>
            <a:pPr marL="0" indent="0">
              <a:buNone/>
            </a:pPr>
            <a:r>
              <a:rPr lang="sr-Latn-CS" sz="1800" dirty="0"/>
              <a:t>• </a:t>
            </a:r>
            <a:r>
              <a:rPr lang="sr-Cyrl-CS" sz="1800" dirty="0"/>
              <a:t>Други извод </a:t>
            </a:r>
            <a:r>
              <a:rPr lang="sr-Latn-RS" sz="1800" dirty="0"/>
              <a:t>= f(x+1) + f(x-1) -2f(x)</a:t>
            </a:r>
          </a:p>
        </p:txBody>
      </p:sp>
    </p:spTree>
    <p:extLst>
      <p:ext uri="{BB962C8B-B14F-4D97-AF65-F5344CB8AC3E}">
        <p14:creationId xmlns:p14="http://schemas.microsoft.com/office/powerpoint/2010/main" val="2595296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6A1C47-8A1B-4B66-922C-AF7CEDAF9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15" y="394996"/>
            <a:ext cx="8049770" cy="606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039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4C2D-E383-4D44-80EC-75AEEE180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7871"/>
            <a:ext cx="10058400" cy="1371600"/>
          </a:xfrm>
        </p:spPr>
        <p:txBody>
          <a:bodyPr/>
          <a:lstStyle/>
          <a:p>
            <a:pPr algn="ctr"/>
            <a:r>
              <a:rPr lang="sr-Cyrl-CS" dirty="0"/>
              <a:t>Други изводи - </a:t>
            </a:r>
            <a:r>
              <a:rPr lang="sr-Latn-RS" dirty="0"/>
              <a:t>The Laplacian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02370C-19C0-4F16-826A-12E896E75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20" y="1869471"/>
            <a:ext cx="7412760" cy="4273452"/>
          </a:xfrm>
        </p:spPr>
      </p:pic>
    </p:spTree>
    <p:extLst>
      <p:ext uri="{BB962C8B-B14F-4D97-AF65-F5344CB8AC3E}">
        <p14:creationId xmlns:p14="http://schemas.microsoft.com/office/powerpoint/2010/main" val="233715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B868-0196-41B0-B8B9-8240EAD0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02" y="832165"/>
            <a:ext cx="11385395" cy="1371600"/>
          </a:xfrm>
        </p:spPr>
        <p:txBody>
          <a:bodyPr/>
          <a:lstStyle/>
          <a:p>
            <a:pPr algn="ctr"/>
            <a:r>
              <a:rPr lang="sr-Latn-CS" dirty="0"/>
              <a:t>Неке основне функције трансформације интензитета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2CFA2-A112-4D37-BB75-B6FC22A40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790" y="2365782"/>
            <a:ext cx="10058400" cy="384962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r-Cyrl-CS" sz="1800" dirty="0"/>
              <a:t>Негативи слике</a:t>
            </a:r>
          </a:p>
          <a:p>
            <a:pPr marL="0" indent="0">
              <a:buNone/>
            </a:pPr>
            <a:r>
              <a:rPr lang="sr-Cyrl-CS" sz="1800" dirty="0"/>
              <a:t>    </a:t>
            </a:r>
            <a:r>
              <a:rPr lang="sr-Latn-RS" sz="1800" dirty="0"/>
              <a:t> </a:t>
            </a:r>
            <a:r>
              <a:rPr lang="sr-Cyrl-CS" sz="1800" dirty="0"/>
              <a:t> </a:t>
            </a:r>
            <a:r>
              <a:rPr lang="sr-Latn-RS" sz="1800" dirty="0"/>
              <a:t>s = L – 1 – r</a:t>
            </a:r>
            <a:endParaRPr lang="sr-Cyrl-CS" sz="1800" dirty="0"/>
          </a:p>
          <a:p>
            <a:pPr marL="0" indent="0">
              <a:buNone/>
            </a:pPr>
            <a:r>
              <a:rPr lang="sr-Cyrl-CS" sz="1800" dirty="0"/>
              <a:t>    </a:t>
            </a:r>
            <a:r>
              <a:rPr lang="sr-Latn-RS" sz="1800" dirty="0"/>
              <a:t>♥</a:t>
            </a:r>
            <a:r>
              <a:rPr lang="ru-RU" sz="1800" dirty="0"/>
              <a:t> </a:t>
            </a:r>
            <a:r>
              <a:rPr lang="sr-Latn-RS" sz="1800" dirty="0"/>
              <a:t>s</a:t>
            </a:r>
            <a:r>
              <a:rPr lang="ru-RU" sz="1800" dirty="0"/>
              <a:t> је вредност интензитета излаза</a:t>
            </a:r>
          </a:p>
          <a:p>
            <a:pPr marL="0" indent="0">
              <a:buNone/>
            </a:pPr>
            <a:r>
              <a:rPr lang="sr-Latn-RS" sz="1800" dirty="0"/>
              <a:t>    ♥ L</a:t>
            </a:r>
            <a:r>
              <a:rPr lang="ru-RU" sz="1800" dirty="0"/>
              <a:t> је највиши ниво интензитета</a:t>
            </a:r>
          </a:p>
          <a:p>
            <a:pPr marL="0" indent="0">
              <a:buNone/>
            </a:pPr>
            <a:r>
              <a:rPr lang="sr-Latn-RS" sz="1800" dirty="0"/>
              <a:t>    ♥ r</a:t>
            </a:r>
            <a:r>
              <a:rPr lang="ru-RU" sz="1800" dirty="0"/>
              <a:t> је вредност интензитета улаза</a:t>
            </a:r>
          </a:p>
          <a:p>
            <a:pPr marL="0" indent="0">
              <a:buNone/>
            </a:pPr>
            <a:r>
              <a:rPr lang="sr-Latn-RS" sz="1800" dirty="0"/>
              <a:t>    ♥</a:t>
            </a:r>
            <a:r>
              <a:rPr lang="ru-RU" sz="1800" dirty="0"/>
              <a:t> Посебно су погодни за побољшавање белих или сивих детаља уграђених у тамне области слике, нарочито када су црне области доминантне величине.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22633914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622C-473C-454B-9CA5-CF6858223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07696"/>
            <a:ext cx="10058400" cy="1371600"/>
          </a:xfrm>
        </p:spPr>
        <p:txBody>
          <a:bodyPr/>
          <a:lstStyle/>
          <a:p>
            <a:pPr algn="ctr"/>
            <a:r>
              <a:rPr lang="sr-Cyrl-CS" dirty="0"/>
              <a:t>Други изводи - </a:t>
            </a:r>
            <a:r>
              <a:rPr lang="sr-Latn-RS" dirty="0"/>
              <a:t>The Laplacian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6B62E-DBD3-47F6-B552-8F3F1CEF1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7" y="1461327"/>
            <a:ext cx="7251805" cy="493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97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EFEF-C0EA-406F-B9AE-E5876E25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r-Cyrl-CS" dirty="0"/>
              <a:t>Други изводи - </a:t>
            </a:r>
            <a:r>
              <a:rPr lang="sr-Latn-RS" dirty="0"/>
              <a:t>The Laplacian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20CB8A-4C42-41EC-B8B8-DB4BC6ADC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78" y="2453269"/>
            <a:ext cx="9908243" cy="2722490"/>
          </a:xfrm>
        </p:spPr>
      </p:pic>
    </p:spTree>
    <p:extLst>
      <p:ext uri="{BB962C8B-B14F-4D97-AF65-F5344CB8AC3E}">
        <p14:creationId xmlns:p14="http://schemas.microsoft.com/office/powerpoint/2010/main" val="41214471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C1BDE0-23C4-426F-BAB0-5E4463BE0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19" y="376545"/>
            <a:ext cx="8047762" cy="610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105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4560-39CA-49CF-8814-5B741786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63" y="542233"/>
            <a:ext cx="11184673" cy="1371600"/>
          </a:xfrm>
        </p:spPr>
        <p:txBody>
          <a:bodyPr/>
          <a:lstStyle/>
          <a:p>
            <a:r>
              <a:rPr lang="sr-Latn-CS" dirty="0"/>
              <a:t>Неоштро маскирање и високо појачано филтрирање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23FB4-23EE-47DF-918A-E96EC13A9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441" y="1647558"/>
            <a:ext cx="5262486" cy="4668209"/>
          </a:xfrm>
        </p:spPr>
      </p:pic>
    </p:spTree>
    <p:extLst>
      <p:ext uri="{BB962C8B-B14F-4D97-AF65-F5344CB8AC3E}">
        <p14:creationId xmlns:p14="http://schemas.microsoft.com/office/powerpoint/2010/main" val="31589121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536E-3BE4-45D5-9C7E-7E80F7DE7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542233"/>
            <a:ext cx="11062010" cy="1371600"/>
          </a:xfrm>
        </p:spPr>
        <p:txBody>
          <a:bodyPr/>
          <a:lstStyle/>
          <a:p>
            <a:r>
              <a:rPr lang="sr-Latn-CS" dirty="0"/>
              <a:t>Неоштро маскирање и високо појачано филтрирање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33A34-ADBC-4252-9D4E-A8E17E37C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41122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r-Latn-CS" sz="1800" dirty="0"/>
              <a:t>• Неоштрено маскирање</a:t>
            </a:r>
            <a:endParaRPr lang="sr-Cyrl-CS" sz="1800" dirty="0"/>
          </a:p>
          <a:p>
            <a:pPr marL="0" indent="0">
              <a:buNone/>
            </a:pPr>
            <a:r>
              <a:rPr lang="sr-Cyrl-CS" sz="1800" dirty="0"/>
              <a:t>  - Читање оригиналне слике </a:t>
            </a:r>
            <a:r>
              <a:rPr lang="sr-Latn-RS" sz="1800" dirty="0"/>
              <a:t>f(x,y)</a:t>
            </a:r>
            <a:endParaRPr lang="sr-Cyrl-CS" sz="1800" dirty="0"/>
          </a:p>
          <a:p>
            <a:pPr marL="0" indent="0">
              <a:buNone/>
            </a:pPr>
            <a:r>
              <a:rPr lang="sr-Cyrl-CS" sz="1800" dirty="0"/>
              <a:t>  - Замућена оригинална слика </a:t>
            </a:r>
            <a:r>
              <a:rPr lang="sr-Latn-RS" sz="1800" dirty="0"/>
              <a:t>f’(x,y)</a:t>
            </a:r>
            <a:endParaRPr lang="sr-Cyrl-CS" sz="1800" dirty="0"/>
          </a:p>
          <a:p>
            <a:pPr marL="0" indent="0">
              <a:buNone/>
            </a:pPr>
            <a:r>
              <a:rPr lang="sr-Cyrl-CS" sz="1800" dirty="0"/>
              <a:t>  - Маска </a:t>
            </a:r>
            <a:r>
              <a:rPr lang="es-ES" sz="1800" dirty="0"/>
              <a:t>= f(</a:t>
            </a:r>
            <a:r>
              <a:rPr lang="es-ES" sz="1800" dirty="0" err="1"/>
              <a:t>x,y</a:t>
            </a:r>
            <a:r>
              <a:rPr lang="es-ES" sz="1800" dirty="0"/>
              <a:t>) – f’(</a:t>
            </a:r>
            <a:r>
              <a:rPr lang="es-ES" sz="1800" dirty="0" err="1"/>
              <a:t>x,y</a:t>
            </a:r>
            <a:r>
              <a:rPr lang="es-ES" sz="1800" dirty="0"/>
              <a:t>)</a:t>
            </a:r>
          </a:p>
          <a:p>
            <a:pPr marL="0" indent="0">
              <a:buNone/>
            </a:pPr>
            <a:r>
              <a:rPr lang="sr-Cyrl-CS" sz="1800" dirty="0"/>
              <a:t>  -</a:t>
            </a:r>
            <a:r>
              <a:rPr lang="es-ES" sz="1800" dirty="0"/>
              <a:t> g(</a:t>
            </a:r>
            <a:r>
              <a:rPr lang="es-ES" sz="1800" dirty="0" err="1"/>
              <a:t>x,y</a:t>
            </a:r>
            <a:r>
              <a:rPr lang="es-ES" sz="1800" dirty="0"/>
              <a:t>) = f(</a:t>
            </a:r>
            <a:r>
              <a:rPr lang="es-ES" sz="1800" dirty="0" err="1"/>
              <a:t>x,y</a:t>
            </a:r>
            <a:r>
              <a:rPr lang="es-ES" sz="1800" dirty="0"/>
              <a:t>) + </a:t>
            </a:r>
            <a:r>
              <a:rPr lang="sr-Cyrl-CS" sz="1800" dirty="0"/>
              <a:t>маска</a:t>
            </a:r>
          </a:p>
          <a:p>
            <a:pPr marL="0" indent="0">
              <a:buNone/>
            </a:pPr>
            <a:r>
              <a:rPr lang="sr-Latn-CS" sz="1800" dirty="0"/>
              <a:t>•</a:t>
            </a:r>
            <a:r>
              <a:rPr lang="sr-Cyrl-CS" sz="1800" dirty="0"/>
              <a:t> Високо појачано филтрирање</a:t>
            </a:r>
          </a:p>
          <a:p>
            <a:pPr marL="0" indent="0">
              <a:buNone/>
            </a:pPr>
            <a:r>
              <a:rPr lang="sr-Cyrl-CS" sz="1800" dirty="0"/>
              <a:t>  - Читање оригиналне слике </a:t>
            </a:r>
            <a:r>
              <a:rPr lang="sr-Latn-RS" sz="1800" dirty="0"/>
              <a:t>f(x,y)</a:t>
            </a:r>
            <a:endParaRPr lang="sr-Cyrl-CS" sz="1800" dirty="0"/>
          </a:p>
          <a:p>
            <a:pPr marL="0" indent="0">
              <a:buNone/>
            </a:pPr>
            <a:r>
              <a:rPr lang="sr-Cyrl-CS" sz="1800" dirty="0"/>
              <a:t>  - Замућена оригинална слика </a:t>
            </a:r>
            <a:r>
              <a:rPr lang="sr-Latn-RS" sz="1800" dirty="0"/>
              <a:t>f’(x,y)</a:t>
            </a:r>
            <a:endParaRPr lang="sr-Cyrl-CS" sz="1800" dirty="0"/>
          </a:p>
          <a:p>
            <a:pPr marL="0" indent="0">
              <a:buNone/>
            </a:pPr>
            <a:r>
              <a:rPr lang="sr-Cyrl-CS" sz="1800" dirty="0"/>
              <a:t>  - Маска </a:t>
            </a:r>
            <a:r>
              <a:rPr lang="es-ES" sz="1800" dirty="0"/>
              <a:t>= f(</a:t>
            </a:r>
            <a:r>
              <a:rPr lang="es-ES" sz="1800" dirty="0" err="1"/>
              <a:t>x,y</a:t>
            </a:r>
            <a:r>
              <a:rPr lang="es-ES" sz="1800" dirty="0"/>
              <a:t>) – f’(</a:t>
            </a:r>
            <a:r>
              <a:rPr lang="es-ES" sz="1800" dirty="0" err="1"/>
              <a:t>x,y</a:t>
            </a:r>
            <a:r>
              <a:rPr lang="es-ES" sz="1800" dirty="0"/>
              <a:t>)</a:t>
            </a:r>
          </a:p>
          <a:p>
            <a:pPr marL="0" indent="0">
              <a:buNone/>
            </a:pPr>
            <a:r>
              <a:rPr lang="sr-Cyrl-CS" sz="1800" dirty="0"/>
              <a:t>  -</a:t>
            </a:r>
            <a:r>
              <a:rPr lang="en-US" sz="1800" dirty="0"/>
              <a:t> g(</a:t>
            </a:r>
            <a:r>
              <a:rPr lang="en-US" sz="1800" dirty="0" err="1"/>
              <a:t>x,y</a:t>
            </a:r>
            <a:r>
              <a:rPr lang="en-US" sz="1800" dirty="0"/>
              <a:t>) = f(</a:t>
            </a:r>
            <a:r>
              <a:rPr lang="en-US" sz="1800" dirty="0" err="1"/>
              <a:t>x,y</a:t>
            </a:r>
            <a:r>
              <a:rPr lang="en-US" sz="1800" dirty="0"/>
              <a:t>) + k*</a:t>
            </a:r>
            <a:r>
              <a:rPr lang="sr-Cyrl-CS" sz="1800" dirty="0"/>
              <a:t>маска</a:t>
            </a:r>
            <a:r>
              <a:rPr lang="en-US" sz="1800" dirty="0"/>
              <a:t>, </a:t>
            </a:r>
            <a:r>
              <a:rPr lang="sr-Cyrl-CS" sz="1800" dirty="0"/>
              <a:t>где је</a:t>
            </a:r>
            <a:r>
              <a:rPr lang="en-US" sz="1800" dirty="0"/>
              <a:t> k&gt;1</a:t>
            </a:r>
            <a:endParaRPr lang="sr-Latn-RS" sz="1800" dirty="0"/>
          </a:p>
        </p:txBody>
      </p:sp>
    </p:spTree>
    <p:extLst>
      <p:ext uri="{BB962C8B-B14F-4D97-AF65-F5344CB8AC3E}">
        <p14:creationId xmlns:p14="http://schemas.microsoft.com/office/powerpoint/2010/main" val="37114711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3FC0-8629-4A17-8EED-248FC6E40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46" y="536883"/>
            <a:ext cx="11162371" cy="1371600"/>
          </a:xfrm>
        </p:spPr>
        <p:txBody>
          <a:bodyPr/>
          <a:lstStyle/>
          <a:p>
            <a:r>
              <a:rPr lang="sr-Latn-CS" dirty="0"/>
              <a:t>Неоштро маскирање и високо појачано филтрирање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54C2A0-067B-4D6B-93C0-F5DB7440A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281" y="1585539"/>
            <a:ext cx="4308665" cy="4735578"/>
          </a:xfrm>
        </p:spPr>
      </p:pic>
    </p:spTree>
    <p:extLst>
      <p:ext uri="{BB962C8B-B14F-4D97-AF65-F5344CB8AC3E}">
        <p14:creationId xmlns:p14="http://schemas.microsoft.com/office/powerpoint/2010/main" val="38872421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488F-9944-40AD-9FD6-4792B67F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46811"/>
            <a:ext cx="10058400" cy="1371600"/>
          </a:xfrm>
        </p:spPr>
        <p:txBody>
          <a:bodyPr/>
          <a:lstStyle/>
          <a:p>
            <a:pPr algn="ctr"/>
            <a:r>
              <a:rPr lang="sr-Cyrl-CS" dirty="0"/>
              <a:t>Први извод - </a:t>
            </a:r>
            <a:r>
              <a:rPr lang="sr-Latn-RS" dirty="0"/>
              <a:t>The Gradient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AF7038-EED0-4F1B-A551-FF25B8DEB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13" y="1568527"/>
            <a:ext cx="4373174" cy="4635728"/>
          </a:xfrm>
        </p:spPr>
      </p:pic>
    </p:spTree>
    <p:extLst>
      <p:ext uri="{BB962C8B-B14F-4D97-AF65-F5344CB8AC3E}">
        <p14:creationId xmlns:p14="http://schemas.microsoft.com/office/powerpoint/2010/main" val="23220127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1966C6-E0EB-48F7-ADF1-8E7D13E81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448" y="362415"/>
            <a:ext cx="7207104" cy="61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889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2662B0-7B05-4A29-B596-3E3A34CD9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720" y="381083"/>
            <a:ext cx="8130559" cy="609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18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0EFE-488E-478A-B6AF-6C9A1DAB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7402"/>
            <a:ext cx="10058400" cy="1371600"/>
          </a:xfrm>
        </p:spPr>
        <p:txBody>
          <a:bodyPr/>
          <a:lstStyle/>
          <a:p>
            <a:pPr algn="ctr"/>
            <a:r>
              <a:rPr lang="sr-Latn-CS" dirty="0"/>
              <a:t>Комбиновање метода просторног </a:t>
            </a:r>
            <a:r>
              <a:rPr lang="sr-Cyrl-CS" dirty="0"/>
              <a:t>побољшања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E79B50-AA08-4680-AC2A-5B846E883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44" y="1839002"/>
            <a:ext cx="7432712" cy="4469136"/>
          </a:xfrm>
        </p:spPr>
      </p:pic>
    </p:spTree>
    <p:extLst>
      <p:ext uri="{BB962C8B-B14F-4D97-AF65-F5344CB8AC3E}">
        <p14:creationId xmlns:p14="http://schemas.microsoft.com/office/powerpoint/2010/main" val="1544086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E650-B691-46F4-BCF6-4F2737587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15" y="451920"/>
            <a:ext cx="11195824" cy="1371600"/>
          </a:xfrm>
        </p:spPr>
        <p:txBody>
          <a:bodyPr/>
          <a:lstStyle/>
          <a:p>
            <a:r>
              <a:rPr lang="sr-Latn-CS" dirty="0"/>
              <a:t>Неке основне функције трансформације интензитета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AC48-FB65-4EA9-AFEB-F37697685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15" y="1823520"/>
            <a:ext cx="11117765" cy="38496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Cyrl-CS" sz="1800" dirty="0"/>
              <a:t>Негативи слике</a:t>
            </a:r>
          </a:p>
          <a:p>
            <a:pPr marL="0" indent="0">
              <a:buNone/>
            </a:pPr>
            <a:endParaRPr lang="sr-Latn-R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5C9FC-CA96-480B-9BE4-2D616BC0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773" y="2359645"/>
            <a:ext cx="8796454" cy="387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269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7F8E-131C-49F1-A8B9-72D62B9C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2426"/>
            <a:ext cx="10058400" cy="1371600"/>
          </a:xfrm>
        </p:spPr>
        <p:txBody>
          <a:bodyPr/>
          <a:lstStyle/>
          <a:p>
            <a:pPr algn="ctr"/>
            <a:r>
              <a:rPr lang="sr-Latn-CS" dirty="0"/>
              <a:t>Комбиновање метода просторног </a:t>
            </a:r>
            <a:r>
              <a:rPr lang="sr-Cyrl-CS" dirty="0"/>
              <a:t>побољшања</a:t>
            </a:r>
            <a:endParaRPr lang="sr-Latn-R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9D07E6-04E7-49DB-9518-9FC99CCD8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289" y="1819252"/>
            <a:ext cx="6469422" cy="4581548"/>
          </a:xfrm>
        </p:spPr>
      </p:pic>
    </p:spTree>
    <p:extLst>
      <p:ext uri="{BB962C8B-B14F-4D97-AF65-F5344CB8AC3E}">
        <p14:creationId xmlns:p14="http://schemas.microsoft.com/office/powerpoint/2010/main" val="3073226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554DF-FA62-4266-9C0D-818348AB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12" y="475324"/>
            <a:ext cx="11229278" cy="1371600"/>
          </a:xfrm>
        </p:spPr>
        <p:txBody>
          <a:bodyPr/>
          <a:lstStyle/>
          <a:p>
            <a:r>
              <a:rPr lang="sr-Latn-CS" dirty="0"/>
              <a:t>Неке основне функције трансформације интензитета</a:t>
            </a:r>
            <a:endParaRPr lang="sr-Latn-R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4D2897-6067-4975-8DDF-55113C22C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20" y="1846924"/>
            <a:ext cx="7089560" cy="4535752"/>
          </a:xfrm>
        </p:spPr>
      </p:pic>
    </p:spTree>
    <p:extLst>
      <p:ext uri="{BB962C8B-B14F-4D97-AF65-F5344CB8AC3E}">
        <p14:creationId xmlns:p14="http://schemas.microsoft.com/office/powerpoint/2010/main" val="27704085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VE.pptx" id="{928531FE-40B6-4895-993A-83D26AA1E005}" vid="{C99C5ABD-1620-4AD2-A38C-62625556F38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{F10DFB1E-40CF-4223-B9AA-4132C1BD458F}tf78438558</Template>
  <TotalTime>0</TotalTime>
  <Words>2339</Words>
  <Application>Microsoft Office PowerPoint</Application>
  <PresentationFormat>Widescreen</PresentationFormat>
  <Paragraphs>171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Calibri</vt:lpstr>
      <vt:lpstr>Century Gothic</vt:lpstr>
      <vt:lpstr>Garamond</vt:lpstr>
      <vt:lpstr>Symbol</vt:lpstr>
      <vt:lpstr>Times New Roman</vt:lpstr>
      <vt:lpstr>Wingdings</vt:lpstr>
      <vt:lpstr>SavonVTI</vt:lpstr>
      <vt:lpstr>ПОБОЉШАЊЕ СЛИКЕ У ПРОСТОРНОМ ДОМЕНУ</vt:lpstr>
      <vt:lpstr>Просторне операције</vt:lpstr>
      <vt:lpstr>Операција са једним пикселом</vt:lpstr>
      <vt:lpstr>Операције суседства</vt:lpstr>
      <vt:lpstr>Геометријски просторне трансформације</vt:lpstr>
      <vt:lpstr>Побољшање слике</vt:lpstr>
      <vt:lpstr>Неке основне функције трансформације интензитета</vt:lpstr>
      <vt:lpstr>Неке основне функције трансформације интензитета</vt:lpstr>
      <vt:lpstr>Неке основне функције трансформације интензитета</vt:lpstr>
      <vt:lpstr>Неке основне функције трансформације интензитета</vt:lpstr>
      <vt:lpstr>Неке основне функције трансформације интензитета</vt:lpstr>
      <vt:lpstr>Log трансформација</vt:lpstr>
      <vt:lpstr>Неке основне функције трансформације интензитета</vt:lpstr>
      <vt:lpstr>Неке основне функције трансформације интензитета</vt:lpstr>
      <vt:lpstr>Неке основне функције трансформације интензитета</vt:lpstr>
      <vt:lpstr>Неке основне функције трансформације интензитета</vt:lpstr>
      <vt:lpstr>Неке основне функције трансформације интензитета</vt:lpstr>
      <vt:lpstr>Неке основне функције трансформације интензитета</vt:lpstr>
      <vt:lpstr>Комадно-линеарне функције трансформације</vt:lpstr>
      <vt:lpstr>Комадно-линеарне функције трансформације</vt:lpstr>
      <vt:lpstr>Комадно-линеарне функције трансформације</vt:lpstr>
      <vt:lpstr>Комадно-линеарне функције трансформације</vt:lpstr>
      <vt:lpstr>Комадно-линеарне функције трансформације</vt:lpstr>
      <vt:lpstr>Комадно-линеарне функције трансформације</vt:lpstr>
      <vt:lpstr>Комадно-линеарне функције трансформације</vt:lpstr>
      <vt:lpstr>Комадно-линеарне функције трансформације</vt:lpstr>
      <vt:lpstr>Комадно-линеарне функције трансформације</vt:lpstr>
      <vt:lpstr>Комадно-линеарне функције трансформације</vt:lpstr>
      <vt:lpstr>Обрада хистограма</vt:lpstr>
      <vt:lpstr>Изједначавање хистограма</vt:lpstr>
      <vt:lpstr>Обрада хистограма</vt:lpstr>
      <vt:lpstr>Обрада хистограма</vt:lpstr>
      <vt:lpstr>Изједначавање хистограма</vt:lpstr>
      <vt:lpstr>Изједначавање датаграма</vt:lpstr>
      <vt:lpstr>Изједначавање датаграма</vt:lpstr>
      <vt:lpstr>Изједначавање датаграма</vt:lpstr>
      <vt:lpstr>Изједначавање датаграма</vt:lpstr>
      <vt:lpstr>Изједначавање датаграма</vt:lpstr>
      <vt:lpstr>Изједначавање датаграма</vt:lpstr>
      <vt:lpstr>Подударање хистограма (спецификација)</vt:lpstr>
      <vt:lpstr>Подударање хистограма (спецификација)</vt:lpstr>
      <vt:lpstr>Подударање хистограма (спецификација)</vt:lpstr>
      <vt:lpstr>Подударање хистограма</vt:lpstr>
      <vt:lpstr>Подударање хистограма</vt:lpstr>
      <vt:lpstr>Подударање хистограма</vt:lpstr>
      <vt:lpstr>Подударање хистограма</vt:lpstr>
      <vt:lpstr>Подударање хистограма</vt:lpstr>
      <vt:lpstr>Подударање хистограма</vt:lpstr>
      <vt:lpstr>Обрада локалног хистограма</vt:lpstr>
      <vt:lpstr>Обрада локалног хистограма</vt:lpstr>
      <vt:lpstr>Обрада локалног хистограма</vt:lpstr>
      <vt:lpstr>Просторно филтрирање</vt:lpstr>
      <vt:lpstr>Механика просторног филтрирања </vt:lpstr>
      <vt:lpstr>Просторна корелација и савијање</vt:lpstr>
      <vt:lpstr>PowerPoint Presentation</vt:lpstr>
      <vt:lpstr>PowerPoint Presentation</vt:lpstr>
      <vt:lpstr>Углађивање просторних линеарних филтера</vt:lpstr>
      <vt:lpstr>Изглађивање просторних линеарних филтера</vt:lpstr>
      <vt:lpstr>Изглађивање линеарног филтра</vt:lpstr>
      <vt:lpstr>PowerPoint Presentation</vt:lpstr>
      <vt:lpstr>PowerPoint Presentation</vt:lpstr>
      <vt:lpstr>PowerPoint Presentation</vt:lpstr>
      <vt:lpstr>Статистички (нелинеарни) филтри</vt:lpstr>
      <vt:lpstr>Средњи филтер (нелинеарни)</vt:lpstr>
      <vt:lpstr>Средњи филтер (нелинеарни)</vt:lpstr>
      <vt:lpstr>Оштрење просторних филтера</vt:lpstr>
      <vt:lpstr>Основа</vt:lpstr>
      <vt:lpstr>PowerPoint Presentation</vt:lpstr>
      <vt:lpstr>Други изводи - The Laplacian</vt:lpstr>
      <vt:lpstr>Други изводи - The Laplacian</vt:lpstr>
      <vt:lpstr>Други изводи - The Laplacian</vt:lpstr>
      <vt:lpstr>PowerPoint Presentation</vt:lpstr>
      <vt:lpstr>Неоштро маскирање и високо појачано филтрирање</vt:lpstr>
      <vt:lpstr>Неоштро маскирање и високо појачано филтрирање</vt:lpstr>
      <vt:lpstr>Неоштро маскирање и високо појачано филтрирање</vt:lpstr>
      <vt:lpstr>Први извод - The Gradient</vt:lpstr>
      <vt:lpstr>PowerPoint Presentation</vt:lpstr>
      <vt:lpstr>PowerPoint Presentation</vt:lpstr>
      <vt:lpstr>Комбиновање метода просторног побољшања</vt:lpstr>
      <vt:lpstr>Комбиновање метода просторног побољшања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2020-01-24T20:30:45Z</dcterms:created>
  <dcterms:modified xsi:type="dcterms:W3CDTF">2020-01-25T02:01:34Z</dcterms:modified>
</cp:coreProperties>
</file>